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126"/>
  </p:notesMasterIdLst>
  <p:sldIdLst>
    <p:sldId id="256" r:id="rId2"/>
    <p:sldId id="258" r:id="rId3"/>
    <p:sldId id="259" r:id="rId4"/>
    <p:sldId id="268" r:id="rId5"/>
    <p:sldId id="260" r:id="rId6"/>
    <p:sldId id="261" r:id="rId7"/>
    <p:sldId id="262" r:id="rId8"/>
    <p:sldId id="263" r:id="rId9"/>
    <p:sldId id="264" r:id="rId10"/>
    <p:sldId id="265" r:id="rId11"/>
    <p:sldId id="266" r:id="rId12"/>
    <p:sldId id="267" r:id="rId13"/>
    <p:sldId id="269" r:id="rId14"/>
    <p:sldId id="257"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Lst>
  <p:sldSz cx="10160000" cy="7620000"/>
  <p:notesSz cx="7620000" cy="10160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400">
          <p15:clr>
            <a:srgbClr val="A4A3A4"/>
          </p15:clr>
        </p15:guide>
        <p15:guide id="2" pos="3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408" y="78"/>
      </p:cViewPr>
      <p:guideLst>
        <p:guide orient="horz" pos="2400"/>
        <p:guide pos="3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762000" y="4826000"/>
            <a:ext cx="6096000" cy="45720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161257919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7501552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1106303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7031301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440089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6661393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1650147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9419125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2556587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750318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0574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0309872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7719176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5414812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3334474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67545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8806219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18674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1474628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5118358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617483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 name="Shape 2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614280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345094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5106588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9194861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83916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 name="Shape 2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İddialı olmayı öğretirken eğitmenin görevlerinden birisi davranışı modellemektir. Rol olarak göstermekle kalmayıp, iddialılık becerilerini tatbik edip, örneklemelidir.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İddialılığın üzerinde durulan konu kazan-kazan davranışı kazandırmayı temsil eder. Öyle ki ‘İstediğimi senin onurunu kırmadan çoğu zaman elde ederim. Başaramazsam onurumdan vazgeçmem gerekmez, aşağılandığımı düşünmemeliyim ve hatalarımı ödemem gerekmez. Azımsanacak bir insan değilim. İddialı davranış iki şeyi ön planda tutar: işin üstesinden gelmek, başarmak ilişkileri sürdürebilmek.</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Gelecek için planlar yaptık, başarmak istediğimiz şeyler için hedeflerimizi belirledik, şimdi dikkatimizi planları uygulamak ve amaçlarımıza ulaşmak için gerekli becerilere yoğunlaştırmalıyız. Kadınların işlerinde başarılı olmaları için en çok ihtiyaç duydukları şey yeterli kişisel ilişkiler becerisidir. Burada üzerinde durduğumuz iş yeteneklerini değil, insanlarla iyi ilişkiler kurma, etkin danışmanlık ve yöneticilik rolü gibi insan ilişkileri becerilerini geliştirmektir. İnsanlar arasındaki etkileşime (ilişkiye) kişisel ilişkiler diyoruz. Bu bizim ilgilendiğimiz şahıslara olan davranışlarımızı belirler. Söz konusu insanlar olduğunda en iyi başlangıç noktası sergilediğimiz davranış biçimini incelemektir.</a:t>
            </a:r>
          </a:p>
          <a:p>
            <a:endParaRPr lang="en-US" sz="1466">
              <a:solidFill>
                <a:srgbClr val="000000"/>
              </a:solidFill>
              <a:latin typeface="Arial"/>
              <a:ea typeface="Arial"/>
              <a:cs typeface="Arial"/>
              <a:sym typeface="Arial"/>
            </a:endParaRP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Bir ucunda çekingen davranış, diğer ucunda saldırgan davranışın simgelendiği bir çizgi çiziniz. İddialı davranış bunun orta noktasında olmalıdır. Çizgi süreklilik arz ettiğinden her iki davranışın karışımını simgeler. Her üç davranışla ilgili duygu, düşünce ve hareketler hakkında konuşarak canlandırınız.</a:t>
            </a:r>
          </a:p>
          <a:p>
            <a:pPr marL="0" marR="0" indent="0" algn="l">
              <a:lnSpc>
                <a:spcPct val="112500"/>
              </a:lnSpc>
              <a:spcBef>
                <a:spcPts val="0"/>
              </a:spcBef>
              <a:spcAft>
                <a:spcPts val="333"/>
              </a:spcAft>
              <a:buNone/>
            </a:pPr>
            <a:r>
              <a:rPr lang="en-US" sz="1466" u="sng">
                <a:solidFill>
                  <a:srgbClr val="000000"/>
                </a:solidFill>
                <a:latin typeface="Arial"/>
                <a:ea typeface="Arial"/>
                <a:cs typeface="Arial"/>
                <a:sym typeface="Arial"/>
              </a:rPr>
              <a:t>Çekingen ve Saldırgan:</a:t>
            </a:r>
            <a:r>
              <a:rPr lang="en-US" sz="1466">
                <a:solidFill>
                  <a:srgbClr val="000000"/>
                </a:solidFill>
                <a:latin typeface="Arial"/>
                <a:ea typeface="Arial"/>
                <a:cs typeface="Arial"/>
                <a:sym typeface="Arial"/>
              </a:rPr>
              <a:t> Çekingen davranış diğer insanlara kıyasla ikinci derecede önem taşıma temel inanışına dayanır. Bu ikinci sınıf olma tutumu ile şu davranışları sergileriz: kabullenmek, vazgeçmek, çekinmek, utangaç olmak, özgüvenin olmaması gibi. Diğer taraftan saldırgan davranış üstün olma tutumunu sergiler. Üstün olma tavrını sergiler. En iyi ben bilirim. En iyi ben yaparım. Diğerlerinden daha iyiyim. Bu şahıslar baskındır, diğerlerini yönlendirir ve kontrol eder. Bazen hükmeden ve dik kafalı davranışı sergilerler. En iyi kendilerinin bildiğini düşünür. Özgüvenleri kendilerini beğenmişlik noktasındadır. Sonuçta hepimiz bu iki davranışı gösteririz, fakat bazılarımız birisini diğerinden daha fazla gösterir. Gördüğünüz gibi bu iki davranış biçimi çoğu zaman üretici değildir. Kendinize güvenen, işbirlikçi/destekçi birisi olabilmek için daha farklı bir yaklaşımı benimsemek daha faydalı olacaktır: Hissetmek kadar düşünmenin de ön planda olduğu, kararlı ve işbirlikçi davranış biçimi. Gördüğünüz gibi bu davranış çizginin her iki ucundaki davranışların bir karışımıdır ve ikisinden de iyidir. Bu davranış türüne iddialı davranış diyoruz. İddialı davranışı saldırgan davranış ile karıştırmamalıyız. Temel fark onurdur (haysiyettir). İddialı davranış her istediğimi alır ve onurumu korurum fakat senin onurunu da kırmam’ prensibine sahiptir. İsrarlı, küçük düşüren, onur kıran davranış biçimi saldırgan davranıştır. Hatırlanması gereken bir başka nokta her zaman kendi yolunuzda gidemeyeceğiniz diğer insanların da ihtiyaçlarını ve isteklerini düşünmeniz gerektiğidir. İddialı davranış ‘kabullensem bile onurumu korurum’ fikrini savunur. Bu işbirlikçi bir tutumdur, ne zaman ısrarlı olup, ne zaman alttan alacağınıza karar vermelisiniz.</a:t>
            </a:r>
          </a:p>
        </p:txBody>
      </p:sp>
    </p:spTree>
    <p:extLst>
      <p:ext uri="{BB962C8B-B14F-4D97-AF65-F5344CB8AC3E}">
        <p14:creationId xmlns:p14="http://schemas.microsoft.com/office/powerpoint/2010/main" val="1445708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67492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 name="Shape 4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790621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72401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257798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48782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61373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Eğitmen bu bölümü anlatırken beden dilini kullanmalıdır. </a:t>
            </a:r>
          </a:p>
          <a:p>
            <a:endParaRPr lang="en-US" sz="1466">
              <a:solidFill>
                <a:srgbClr val="000000"/>
              </a:solidFill>
              <a:latin typeface="Arial"/>
              <a:ea typeface="Arial"/>
              <a:cs typeface="Arial"/>
              <a:sym typeface="Arial"/>
            </a:endParaRPr>
          </a:p>
        </p:txBody>
      </p:sp>
    </p:spTree>
    <p:extLst>
      <p:ext uri="{BB962C8B-B14F-4D97-AF65-F5344CB8AC3E}">
        <p14:creationId xmlns:p14="http://schemas.microsoft.com/office/powerpoint/2010/main" val="1134199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467318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97965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u="sng">
                <a:solidFill>
                  <a:srgbClr val="000000"/>
                </a:solidFill>
                <a:latin typeface="Arial"/>
                <a:ea typeface="Arial"/>
                <a:cs typeface="Arial"/>
                <a:sym typeface="Arial"/>
              </a:rPr>
              <a:t>Çekingen Davranış: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Kollar göğüste kavuşturulmuş, vücut kapalı ve geriye çekilmiştir. Göz teması yok, uzağa veya yakına bakan kaçamak bakışlar vardır. Eller kıpır kıpır hareketli veya sıkıca kavranmıştır. Yavaşça mırıldanarak konuşulur.</a:t>
            </a:r>
          </a:p>
        </p:txBody>
      </p:sp>
    </p:spTree>
    <p:extLst>
      <p:ext uri="{BB962C8B-B14F-4D97-AF65-F5344CB8AC3E}">
        <p14:creationId xmlns:p14="http://schemas.microsoft.com/office/powerpoint/2010/main" val="2585881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u="sng">
                <a:solidFill>
                  <a:srgbClr val="000000"/>
                </a:solidFill>
                <a:latin typeface="Arial"/>
                <a:ea typeface="Arial"/>
                <a:cs typeface="Arial"/>
                <a:sym typeface="Arial"/>
              </a:rPr>
              <a:t>
Saldırgan Davranış:</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Vücut sert ve inatçı bir pozisyonda öne doğru saldırır gibi uzanmıştır. Çoğunlukla eller kalçada yer almıştır. Çene yukarıda, kızgın veya onaylamayan bir yüz ifadesi vardır. Göz teması soğuk ve sert olup, kısık gözlerle saldırgan bakışlarla karşıdaki süzülür. Eller sıksık yumruk halinde sıkılı olup, işaret parmağı ders verir gibi işaret eder pozisyondadır. Ses tonu sert, çoğunlukla yüksek veya alaycı veya iğneleyicidir.</a:t>
            </a:r>
          </a:p>
        </p:txBody>
      </p:sp>
    </p:spTree>
    <p:extLst>
      <p:ext uri="{BB962C8B-B14F-4D97-AF65-F5344CB8AC3E}">
        <p14:creationId xmlns:p14="http://schemas.microsoft.com/office/powerpoint/2010/main" val="350690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u="sng">
                <a:solidFill>
                  <a:srgbClr val="000000"/>
                </a:solidFill>
                <a:latin typeface="Arial"/>
                <a:ea typeface="Arial"/>
                <a:cs typeface="Arial"/>
                <a:sym typeface="Arial"/>
              </a:rPr>
              <a:t>İddialı Davranış:</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Rahat ve dik bir duruşla belli bir miktar ilgi gösterilir. İlgilenilen şahısla yüz yüze olmakla yakın bir davranış sergilenir. Kollar serbestçe iki yanda veya kucakta birleşecek şekilde rahatça bükülmüştür. Rahat bir göz temasıyla karşıdakinin yüzüne gözler parlamaksızın dik bakılır. Uzağa bakıldığında kısa sürede tekrar göz teması yakalanır. Eller sabittir, nadiren hareket ettirilir. Uygun yükseklikte sakin bir ses tonu karşıdakinin gerginlik yaşamadan işitmesi için yeterlidir. Yüz rahat bir ifade ve belli belirsiz bir gülümsemeye sahiptir.</a:t>
            </a:r>
          </a:p>
        </p:txBody>
      </p:sp>
    </p:spTree>
    <p:extLst>
      <p:ext uri="{BB962C8B-B14F-4D97-AF65-F5344CB8AC3E}">
        <p14:creationId xmlns:p14="http://schemas.microsoft.com/office/powerpoint/2010/main" val="152787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Slaytta görülen alanlar genel olarak geçerlidir. Ancak bazı ülkelerde bu mesafelerde farklılıklar olabilir. </a:t>
            </a:r>
          </a:p>
        </p:txBody>
      </p:sp>
    </p:spTree>
    <p:extLst>
      <p:ext uri="{BB962C8B-B14F-4D97-AF65-F5344CB8AC3E}">
        <p14:creationId xmlns:p14="http://schemas.microsoft.com/office/powerpoint/2010/main" val="334481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Kendimizi en çok korumamız gereken şey eleştiridir. Kişilerin zarar vermek amacı ile olmamakla birlikte, size yaptığınızın yanlış veya uygun olmadığını söyledikleri eleştiriler yapıcı olmayan eleştirilerdir. Sizi savunma durumuna geçirir veya özgüveninizi tahrip edebilir. Eleştiriler kişinin kendi görüşleridir. Bir kişi için uygun olmayan, eleştirilecek davranış bir diğeri için öyle olmayabilir. Eleştiriler bizi aynı zamanda diri ve canlı tutar, yanlışlarımızı dış gözle görmemizi ve düzeltmemizi de sağlar. Ancak bir eleştiriyi göz önüne alıp kendimizi düzeltmemiz için sevdiğimiz birisinden gelmesi yeterli değildir. Hatta eleştiri sahibini sevmenin bu konuyla hiç ilgisi yoktur. Ancak o kişinin doğru değerlendirme yapacak bilgi ve deneyime sahip olduğuna, aynı zamanda bizim daha iyi olmamız için eleştirdiğine güvenmeliyiz. </a:t>
            </a:r>
          </a:p>
        </p:txBody>
      </p:sp>
    </p:spTree>
    <p:extLst>
      <p:ext uri="{BB962C8B-B14F-4D97-AF65-F5344CB8AC3E}">
        <p14:creationId xmlns:p14="http://schemas.microsoft.com/office/powerpoint/2010/main" val="1341461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En zor olanı kendinizi kötü hissetmenizi sağlamak, sizi küçük düşürmeye çalışmak ve kendi suçlarını size yıkmaya çalışmak ve kendilerini iyi hissetmek için eleştiri yapan kişilerle uğraşmaktır. Bu insanlar eleştiride yapıcı olmayı bilmeyenlerdir. Böyle durumlarda birkaç negatif yolla reaksiyon veririz: kırılırız, kendimizi kötü hissederiz, bazen ağlarız.Ya da bazen kızarız, tartışırız, karşı eleştiriye geçeriz. Birincisini yaparsak “fazla duygusal” ikincisini yaparsak “saldırgan, agresif” damgasını yeriz.</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Bu tuzaktan nasıl kurtuluruz? Birinci yolu kendinize hakim olarak ağlamamak ya da öfkenize hakim olmaktır. İkincisi ise, eleştirildiğiniz zaman, belki de eleştirilerden öğreneceğiz bir şeyler vardır. Veya eleştiren kişi size ortada bir sorunun olduğunu anlatmaya çalışıyordur. Şimdi eleştiriyle baş etmeyi 3 basamakta nasıl becerirsiniz onu anlatalım.</a:t>
            </a:r>
          </a:p>
        </p:txBody>
      </p:sp>
    </p:spTree>
    <p:extLst>
      <p:ext uri="{BB962C8B-B14F-4D97-AF65-F5344CB8AC3E}">
        <p14:creationId xmlns:p14="http://schemas.microsoft.com/office/powerpoint/2010/main" val="374017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Bu adımları katılımcılar daha sonra kendileri uygulayabilirler. </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Basamak 1 </a:t>
            </a:r>
            <a:r>
              <a:rPr lang="en-US" sz="1466" u="sng">
                <a:solidFill>
                  <a:srgbClr val="000000"/>
                </a:solidFill>
                <a:latin typeface="Arial"/>
                <a:ea typeface="Arial"/>
                <a:cs typeface="Arial"/>
                <a:sym typeface="Arial"/>
              </a:rPr>
              <a:t>ELEŞTİREN İLE MUTABIK KALMA</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Genellikle eleştiriler bir gerçekten çok bazı fikir ve görüşleri içerir. Bu karşı tarafın konuyu nasıl gördüğünün bir ifadesidir. Sadece “EVET” diyerek karşılık verin…</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a) “Neden böyle düşündüğünüzü anlayabiliyorum. Konuya neden bu açıdan baktığınızı anlayabiliyorum” Ya da kendinizi karşıdakinin yerine koyun ve nasıl davranacağınızı düşünün.</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b) “Bu konudaki duygularını anlıyorum. Aynı şey bana da olsaydı ben de aynı şeyleri hissederdim.”</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Kendinizi geliştirmek için biraz geniş olmaya ne dersiniz? Hiç kimse mükemmel değildir. Hiç kimse her şeyi bilemez. Sizin tamamen haklı olduğunuz ne malum?</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c) “Evet, meseleyi çözmek için </a:t>
            </a:r>
            <a:r>
              <a:rPr lang="en-US" sz="1466" u="sng">
                <a:solidFill>
                  <a:srgbClr val="000000"/>
                </a:solidFill>
                <a:latin typeface="Arial"/>
                <a:ea typeface="Arial"/>
                <a:cs typeface="Arial"/>
                <a:sym typeface="Arial"/>
              </a:rPr>
              <a:t>değişik</a:t>
            </a:r>
            <a:r>
              <a:rPr lang="en-US" sz="1466">
                <a:solidFill>
                  <a:srgbClr val="000000"/>
                </a:solidFill>
                <a:latin typeface="Arial"/>
                <a:ea typeface="Arial"/>
                <a:cs typeface="Arial"/>
                <a:sym typeface="Arial"/>
              </a:rPr>
              <a:t> bir açıdan konuya bakabilirim” ya da “Bunun başka bir yolu olmalı”</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d) “ BU KONUDA HAKLI OLABİLİRSİN” Daha sonra şöyle dersiniz:</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e) “HAKLISIN”, “YANLIŞ BİR DAVRANIŞTI”, “ÇOK TA İYİ BİR FİKİR DEĞİLDİ GALİBA?”</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Basamak 2 </a:t>
            </a:r>
            <a:r>
              <a:rPr lang="en-US" sz="1466" u="sng">
                <a:solidFill>
                  <a:srgbClr val="000000"/>
                </a:solidFill>
                <a:latin typeface="Arial"/>
                <a:ea typeface="Arial"/>
                <a:cs typeface="Arial"/>
                <a:sym typeface="Arial"/>
              </a:rPr>
              <a:t>NEGATİF TUTUM</a:t>
            </a:r>
          </a:p>
          <a:p>
            <a:pPr marL="0" marR="0" indent="0" algn="l">
              <a:lnSpc>
                <a:spcPct val="112500"/>
              </a:lnSpc>
              <a:spcBef>
                <a:spcPts val="0"/>
              </a:spcBef>
              <a:spcAft>
                <a:spcPts val="333"/>
              </a:spcAft>
              <a:buNone/>
            </a:pPr>
            <a:r>
              <a:rPr lang="en-US" sz="1466" u="sng">
                <a:solidFill>
                  <a:srgbClr val="000000"/>
                </a:solidFill>
                <a:latin typeface="Arial"/>
                <a:ea typeface="Arial"/>
                <a:cs typeface="Arial"/>
                <a:sym typeface="Arial"/>
              </a:rPr>
              <a:t>ÖRNEK: ELEŞTİREN (E)</a:t>
            </a:r>
            <a:r>
              <a:rPr lang="en-US" sz="1466">
                <a:solidFill>
                  <a:srgbClr val="000000"/>
                </a:solidFill>
                <a:latin typeface="Arial"/>
                <a:ea typeface="Arial"/>
                <a:cs typeface="Arial"/>
                <a:sym typeface="Arial"/>
              </a:rPr>
              <a:t>: “Bu berbat bir rapor”.</a:t>
            </a:r>
            <a:r>
              <a:rPr lang="en-US" sz="1466" u="sng">
                <a:solidFill>
                  <a:srgbClr val="000000"/>
                </a:solidFill>
                <a:latin typeface="Arial"/>
                <a:ea typeface="Arial"/>
                <a:cs typeface="Arial"/>
                <a:sym typeface="Arial"/>
              </a:rPr>
              <a:t>İDDİALI (İ)</a:t>
            </a:r>
            <a:r>
              <a:rPr lang="en-US" sz="1466">
                <a:solidFill>
                  <a:srgbClr val="000000"/>
                </a:solidFill>
                <a:latin typeface="Arial"/>
                <a:ea typeface="Arial"/>
                <a:cs typeface="Arial"/>
                <a:sym typeface="Arial"/>
              </a:rPr>
              <a:t>: “Bu raporu beğenmediğinizi mi söylüyorsunuz?”</a:t>
            </a:r>
          </a:p>
          <a:p>
            <a:pPr marL="0" marR="0" indent="0" algn="l">
              <a:lnSpc>
                <a:spcPct val="112500"/>
              </a:lnSpc>
              <a:spcBef>
                <a:spcPts val="0"/>
              </a:spcBef>
              <a:spcAft>
                <a:spcPts val="333"/>
              </a:spcAft>
              <a:buNone/>
            </a:pPr>
            <a:r>
              <a:rPr lang="en-US" sz="1466" u="sng">
                <a:solidFill>
                  <a:srgbClr val="000000"/>
                </a:solidFill>
                <a:latin typeface="Arial"/>
                <a:ea typeface="Arial"/>
                <a:cs typeface="Arial"/>
                <a:sym typeface="Arial"/>
              </a:rPr>
              <a:t>E</a:t>
            </a:r>
            <a:r>
              <a:rPr lang="en-US" sz="1466">
                <a:solidFill>
                  <a:srgbClr val="000000"/>
                </a:solidFill>
                <a:latin typeface="Arial"/>
                <a:ea typeface="Arial"/>
                <a:cs typeface="Arial"/>
                <a:sym typeface="Arial"/>
              </a:rPr>
              <a:t>: “İstersen tekrar söyleyeyim. Bu berbat bir rapor”. İ: “Anladığımdan emin değilim. Rapor hakkında beğenmediğiniz yön nedir?”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E: “Karmakarışık bir rapor. Mesela bir çok daktilo hatası var.” İ: “Daktilo hatalarıyla ilgili bir örnek verin.”</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E: “Sayfa marjları eşit değil, sayfa numaraları yok, ve 7 tane imla hatası buldum.” İ: “Anlıyorum. Marjlar eşit değil ve sayfa numaraları vermeği unutmuşum. İmla hatası olan kelimeleri bana gösterebilir misiniz?”</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E: “Şurada, şurada, ve burada.” İ: “Demek 7 kelime bunlar. Sayfa marjları eşit değil, sayfa numaraları yok ve 7 kelime hatası. Raporda başka beğenmediğiniz şey var mı?”</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İ: “Hayır yok, hepsi bu.” “Bu berbat bir rapor” demek ile varılan bu nokta arasında hayli fark var!</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Basamak 3 </a:t>
            </a:r>
            <a:r>
              <a:rPr lang="en-US" sz="1466" u="sng">
                <a:solidFill>
                  <a:srgbClr val="000000"/>
                </a:solidFill>
                <a:latin typeface="Arial"/>
                <a:ea typeface="Arial"/>
                <a:cs typeface="Arial"/>
                <a:sym typeface="Arial"/>
              </a:rPr>
              <a:t>BİR ÇÖZÜM ÖNERİN VE OK ALIN, ya da, BİR ÇÖZÜM İSTEYİN</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“Benden ne yapmamı istiyorsunuz?”, “Doğru yapmam için nasıl davranmam gerekiyor?”, “Ben bu konuda şöyle yapacağım. Katılıyor musun? Tamam mı?”</a:t>
            </a:r>
          </a:p>
          <a:p>
            <a:endParaRPr lang="en-US" sz="1466">
              <a:solidFill>
                <a:srgbClr val="000000"/>
              </a:solidFill>
              <a:latin typeface="Arial"/>
              <a:ea typeface="Arial"/>
              <a:cs typeface="Arial"/>
              <a:sym typeface="Arial"/>
            </a:endParaRPr>
          </a:p>
          <a:p>
            <a:endParaRPr lang="en-US" sz="1466">
              <a:solidFill>
                <a:srgbClr val="000000"/>
              </a:solidFill>
              <a:latin typeface="Arial"/>
              <a:ea typeface="Arial"/>
              <a:cs typeface="Arial"/>
              <a:sym typeface="Arial"/>
            </a:endParaRPr>
          </a:p>
        </p:txBody>
      </p:sp>
    </p:spTree>
    <p:extLst>
      <p:ext uri="{BB962C8B-B14F-4D97-AF65-F5344CB8AC3E}">
        <p14:creationId xmlns:p14="http://schemas.microsoft.com/office/powerpoint/2010/main" val="303146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 name="Shape 2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017501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 name="Shape 2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1. Kişilik yapınız: örneğin bir bahçe işleyecek olsanız ne tür bir bahçıvan olurdunuz?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Katılımcıları kendi kişilik yapıları üzerinde düşünmeye yöneltiniz. Bu onların ne tür bir iş kurabileceklerini anlamaları için önemli olabilir.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Aşağıdaki gibi sorular sorun: </a:t>
            </a:r>
          </a:p>
          <a:p>
            <a:pPr marL="381000" marR="0" lvl="0" indent="-220133" algn="l">
              <a:lnSpc>
                <a:spcPct val="112500"/>
              </a:lnSpc>
              <a:spcBef>
                <a:spcPts val="0"/>
              </a:spcBef>
              <a:spcAft>
                <a:spcPts val="333"/>
              </a:spcAft>
              <a:buClr>
                <a:srgbClr val="000000"/>
              </a:buClr>
              <a:buSzPct val="296296"/>
              <a:buFont typeface="Arial"/>
              <a:buChar char="•"/>
            </a:pPr>
            <a:r>
              <a:rPr lang="en-US" sz="1466">
                <a:solidFill>
                  <a:srgbClr val="000000"/>
                </a:solidFill>
                <a:latin typeface="Arial"/>
                <a:ea typeface="Arial"/>
                <a:cs typeface="Arial"/>
                <a:sym typeface="Arial"/>
              </a:rPr>
              <a:t>Bitkilerinizi tohumdan itibaren yavaş yavaş besleyerek mi büyütmek istersiniz yoksa kendiliklerinden büyümesini mi beklersiniz?</a:t>
            </a:r>
          </a:p>
          <a:p>
            <a:pPr marL="381000" marR="0" lvl="0" indent="-220133" algn="l">
              <a:lnSpc>
                <a:spcPct val="112500"/>
              </a:lnSpc>
              <a:spcBef>
                <a:spcPts val="0"/>
              </a:spcBef>
              <a:spcAft>
                <a:spcPts val="333"/>
              </a:spcAft>
              <a:buClr>
                <a:srgbClr val="000000"/>
              </a:buClr>
              <a:buSzPct val="296296"/>
              <a:buFont typeface="Arial"/>
              <a:buChar char="•"/>
            </a:pPr>
            <a:r>
              <a:rPr lang="en-US" sz="1466">
                <a:solidFill>
                  <a:srgbClr val="000000"/>
                </a:solidFill>
                <a:latin typeface="Arial"/>
                <a:ea typeface="Arial"/>
                <a:cs typeface="Arial"/>
                <a:sym typeface="Arial"/>
              </a:rPr>
              <a:t>Şu anda kimsiniz ve kim olmak istersiniz? </a:t>
            </a:r>
          </a:p>
          <a:p>
            <a:pPr marL="381000" marR="0" lvl="0" indent="-220133" algn="l">
              <a:lnSpc>
                <a:spcPct val="112500"/>
              </a:lnSpc>
              <a:spcBef>
                <a:spcPts val="0"/>
              </a:spcBef>
              <a:spcAft>
                <a:spcPts val="333"/>
              </a:spcAft>
              <a:buClr>
                <a:srgbClr val="000000"/>
              </a:buClr>
              <a:buSzPct val="296296"/>
              <a:buFont typeface="Arial"/>
              <a:buChar char="•"/>
            </a:pPr>
            <a:r>
              <a:rPr lang="en-US" sz="1466">
                <a:solidFill>
                  <a:srgbClr val="000000"/>
                </a:solidFill>
                <a:latin typeface="Arial"/>
                <a:ea typeface="Arial"/>
                <a:cs typeface="Arial"/>
                <a:sym typeface="Arial"/>
              </a:rPr>
              <a:t>Tutkularınız neler, tanrı vergisi yetenekleriniz neler?</a:t>
            </a:r>
          </a:p>
          <a:p>
            <a:endParaRPr lang="en-US" sz="1466">
              <a:solidFill>
                <a:srgbClr val="000000"/>
              </a:solidFill>
              <a:latin typeface="Arial"/>
              <a:ea typeface="Arial"/>
              <a:cs typeface="Arial"/>
              <a:sym typeface="Arial"/>
            </a:endParaRP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2. Kendinizde en hoşlandığınız ve beğendiğiniz özellik nedir ve bunu nasıl işe dönüştürebilirsiniz?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Bu, sonraki derslerde ulaşılacak nihai amaçtır. Tutkularınızın bazen size çok açık olarak verdiği mesajları almaya çalışın.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Neyi yaptığınızı düşündüğünüz zaman yüzünüzde gülümseme belirdiğini anlamanız çok önemlidir.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Yeteneklerinizi ve deneyimlerinizi birleştirip bunları uygun bir işe dönüştürmenin yolu var mı?</a:t>
            </a:r>
          </a:p>
          <a:p>
            <a:endParaRPr lang="en-US" sz="1466">
              <a:solidFill>
                <a:srgbClr val="000000"/>
              </a:solidFill>
              <a:latin typeface="Arial"/>
              <a:ea typeface="Arial"/>
              <a:cs typeface="Arial"/>
              <a:sym typeface="Arial"/>
            </a:endParaRP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3. &amp; 4.: Soruyu seslendirin. Slaydın amacı, katılımcılara şu anki durumlarının onları tatmin edip etmediğini ve nedenlerini düşünmelerini sağlamaktır. </a:t>
            </a:r>
          </a:p>
        </p:txBody>
      </p:sp>
    </p:spTree>
    <p:extLst>
      <p:ext uri="{BB962C8B-B14F-4D97-AF65-F5344CB8AC3E}">
        <p14:creationId xmlns:p14="http://schemas.microsoft.com/office/powerpoint/2010/main" val="1760586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 name="Shape 3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81685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 name="Shape 4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815534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780336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959402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53743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193283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026844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 name="Shape 2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83094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 name="Shape 2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603901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805710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123917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761117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318552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379595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542332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512386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773717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Shape 2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 name="Shape 2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316509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613794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765955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721094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026601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136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727171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438198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786631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471024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03237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50123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184125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835211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7486322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991941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0233431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630701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347578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6238257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50357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8930654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Pazarlama Karması</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Pazarlama karması işletmenin pazarlama hedeflerine ulaşmak için kullandığı tekniktir. Ağırlıklı olarak fiyat, ürün, yer ve tanıtım noktalrından oluşur.</a:t>
            </a:r>
          </a:p>
          <a:p>
            <a:endParaRPr lang="en-US" sz="1466">
              <a:solidFill>
                <a:srgbClr val="000000"/>
              </a:solidFill>
              <a:latin typeface="Arial"/>
              <a:ea typeface="Arial"/>
              <a:cs typeface="Arial"/>
              <a:sym typeface="Arial"/>
            </a:endParaRP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Ürün</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Ürünle ilgili kısımlar – sağlanan yarar, marka, kalite, ürünün sahip olduğu özellikler. </a:t>
            </a:r>
          </a:p>
          <a:p>
            <a:endParaRPr lang="en-US" sz="1466">
              <a:solidFill>
                <a:srgbClr val="000000"/>
              </a:solidFill>
              <a:latin typeface="Arial"/>
              <a:ea typeface="Arial"/>
              <a:cs typeface="Arial"/>
              <a:sym typeface="Arial"/>
            </a:endParaRP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Fiyat</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Bu kalemlerin içinde işletmeye para kazandıran tek kalem fiyattır. Diğer 3 kalem işletmeye değişken maliyet doğururken, fiyat kazancınızı belirler.Bir ürünü tasarlamak ve üretmek, dağıtmak müşteriye ulaştırmak ve tanıtımını yapmak maliyet doğururken belirlenen fiyat bu maliyetleri karşılayacak şekilde düzenlenmelidir. Fiyat belirlemek zor bir aşama olup Pazar arz ve talebin değerlendirilmesi gerekmektedir.</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Tanıtım</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Reklam/Satış promosyonu/direk satış/e-ticaret/Halkla ilişkiler,vb.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Çok başarılı bir ürün dahi tanıtımı yapılmadıkça ve tüketicilerin bilgisi dahilinde olmadığında bir anlam ifade etmez. </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Yer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Tüketicinin/müşterinin ürün/hizmetimizi bulacağı, alacağı kanallar, satış noktaları. </a:t>
            </a:r>
          </a:p>
        </p:txBody>
      </p:sp>
    </p:spTree>
    <p:extLst>
      <p:ext uri="{BB962C8B-B14F-4D97-AF65-F5344CB8AC3E}">
        <p14:creationId xmlns:p14="http://schemas.microsoft.com/office/powerpoint/2010/main" val="4251966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086793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Fiyat Stratejisi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Daha önce de söylediğimiz gibi fiyatlama pazarlama karmasında ki tek gelir yaratan kalemdir.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Fiyatlanmanın pazara göre doğru yapılması çok önemlidir. Düşük fiyatlama gelir kaybına neden olurken, yüksek fiyat Pazar kaybına neden olur.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Fiyatlama yaparken gözönüne alınacak faktörler şöyledir: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Sabit ve değişken giderler.</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Rekabet</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İşletme hedefleri</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Konumlandırma stratejisi.</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Hedef grubu ve ödeme istekliliği.</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İşletmenin fiaytlama stratejileri şirket hedeflerine göre farklılık arz edebilir:</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Pazarda yer edinme amaçlı: </a:t>
            </a:r>
            <a:r>
              <a:rPr lang="en-US" sz="1466">
                <a:solidFill>
                  <a:srgbClr val="000000"/>
                </a:solidFill>
                <a:latin typeface="Arial"/>
                <a:ea typeface="Arial"/>
                <a:cs typeface="Arial"/>
                <a:sym typeface="Arial"/>
              </a:rPr>
              <a:t>Pazar payı kazanmak amaçlı düşük fiyat .</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Pazarın kaymağını hedeflemek</a:t>
            </a:r>
            <a:r>
              <a:rPr lang="en-US" sz="1466">
                <a:solidFill>
                  <a:srgbClr val="000000"/>
                </a:solidFill>
                <a:latin typeface="Arial"/>
                <a:ea typeface="Arial"/>
                <a:cs typeface="Arial"/>
                <a:sym typeface="Arial"/>
              </a:rPr>
              <a:t>: Başlangıçta pazara yüksek fiyatla girip zaman içinde fiyatı düşürerek pazara yayılmak </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Rekabet fiyatlaması</a:t>
            </a:r>
            <a:r>
              <a:rPr lang="en-US" sz="1466">
                <a:solidFill>
                  <a:srgbClr val="000000"/>
                </a:solidFill>
                <a:latin typeface="Arial"/>
                <a:ea typeface="Arial"/>
                <a:cs typeface="Arial"/>
                <a:sym typeface="Arial"/>
              </a:rPr>
              <a:t>: Rakibe göre fiyat belirleme.</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Ürün grubu fiyatlama: </a:t>
            </a:r>
            <a:r>
              <a:rPr lang="en-US" sz="1466">
                <a:solidFill>
                  <a:srgbClr val="000000"/>
                </a:solidFill>
                <a:latin typeface="Arial"/>
                <a:ea typeface="Arial"/>
                <a:cs typeface="Arial"/>
                <a:sym typeface="Arial"/>
              </a:rPr>
              <a:t>Aynı ürün grubunda yer alan farklı özelliklere sahip ürünlerin benzer fiyatlanması.</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Gruplama fiyatlaması:</a:t>
            </a:r>
            <a:r>
              <a:rPr lang="en-US" sz="1466">
                <a:solidFill>
                  <a:srgbClr val="000000"/>
                </a:solidFill>
                <a:latin typeface="Arial"/>
                <a:ea typeface="Arial"/>
                <a:cs typeface="Arial"/>
                <a:sym typeface="Arial"/>
              </a:rPr>
              <a:t> İşletmenin birkaç ürününü bir araya getirip düşük fiyatlama .</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Psikolojik fiyatlama:</a:t>
            </a:r>
            <a:r>
              <a:rPr lang="en-US" sz="1466">
                <a:solidFill>
                  <a:srgbClr val="000000"/>
                </a:solidFill>
                <a:latin typeface="Arial"/>
                <a:ea typeface="Arial"/>
                <a:cs typeface="Arial"/>
                <a:sym typeface="Arial"/>
              </a:rPr>
              <a:t> Satıcının müşterinin algılamasını göz önüne alarak fiyatlamayı belirlemesi, 1000 ytl yerine 999 ytl olarak seçilmesi gibi. </a:t>
            </a:r>
          </a:p>
          <a:p>
            <a:pPr marL="0" marR="0" indent="0" algn="l">
              <a:lnSpc>
                <a:spcPct val="112500"/>
              </a:lnSpc>
              <a:spcBef>
                <a:spcPts val="0"/>
              </a:spcBef>
              <a:spcAft>
                <a:spcPts val="333"/>
              </a:spcAft>
              <a:buNone/>
            </a:pPr>
            <a:r>
              <a:rPr lang="en-US" sz="1466" b="1">
                <a:solidFill>
                  <a:srgbClr val="000000"/>
                </a:solidFill>
                <a:latin typeface="Arial"/>
                <a:ea typeface="Arial"/>
                <a:cs typeface="Arial"/>
                <a:sym typeface="Arial"/>
              </a:rPr>
              <a:t>Premium fiyatlama</a:t>
            </a:r>
            <a:r>
              <a:rPr lang="en-US" sz="1466">
                <a:solidFill>
                  <a:srgbClr val="000000"/>
                </a:solidFill>
                <a:latin typeface="Arial"/>
                <a:ea typeface="Arial"/>
                <a:cs typeface="Arial"/>
                <a:sym typeface="Arial"/>
              </a:rPr>
              <a:t>: Ürünün ayrıcalığını konumlandırarak fiyatın çok yüksek kurulması, Ferrari,Chanel gibi.</a:t>
            </a:r>
          </a:p>
          <a:p>
            <a:endParaRPr lang="en-US" sz="1466">
              <a:solidFill>
                <a:srgbClr val="000000"/>
              </a:solidFill>
              <a:latin typeface="Arial"/>
              <a:ea typeface="Arial"/>
              <a:cs typeface="Arial"/>
              <a:sym typeface="Arial"/>
            </a:endParaRPr>
          </a:p>
          <a:p>
            <a:endParaRPr lang="en-US" sz="1466">
              <a:solidFill>
                <a:srgbClr val="000000"/>
              </a:solidFill>
              <a:latin typeface="Arial"/>
              <a:ea typeface="Arial"/>
              <a:cs typeface="Arial"/>
              <a:sym typeface="Arial"/>
            </a:endParaRPr>
          </a:p>
        </p:txBody>
      </p:sp>
    </p:spTree>
    <p:extLst>
      <p:ext uri="{BB962C8B-B14F-4D97-AF65-F5344CB8AC3E}">
        <p14:creationId xmlns:p14="http://schemas.microsoft.com/office/powerpoint/2010/main" val="29383491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1927223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Promosyon kelimesi halk arasında genellikle bir ürünün bedava dağıtılan küçük ambalajlı örnekleri olarak anlaşılıyor. Promosyonun genel olarak tanıtım anlamına geldiğini hatırlatın. Promosyon, sunduğumuz üründen hedef kitleyi haberdar edecek her türlü faaliyeti içermektedir. Bu anlamda küçük bedava ambalajlar da promosyondur (tanıtım faaliyetidir) ama promosyon kelimesi sadece onunla kısıtlı değildir. </a:t>
            </a:r>
          </a:p>
          <a:p>
            <a:pPr marL="0" marR="0" indent="0" algn="l">
              <a:lnSpc>
                <a:spcPct val="112500"/>
              </a:lnSpc>
              <a:spcBef>
                <a:spcPts val="0"/>
              </a:spcBef>
              <a:spcAft>
                <a:spcPts val="333"/>
              </a:spcAft>
              <a:buNone/>
            </a:pPr>
            <a:r>
              <a:rPr lang="en-US" sz="1466">
                <a:solidFill>
                  <a:srgbClr val="000000"/>
                </a:solidFill>
                <a:latin typeface="Arial"/>
                <a:ea typeface="Arial"/>
                <a:cs typeface="Arial"/>
                <a:sym typeface="Arial"/>
              </a:rPr>
              <a:t>Slayt bittikten sonra katılımcılara karşılaştıkları, akıllarına gelen diğer promosyon / tanıtım örneklerini sorun. </a:t>
            </a:r>
          </a:p>
        </p:txBody>
      </p:sp>
    </p:spTree>
    <p:extLst>
      <p:ext uri="{BB962C8B-B14F-4D97-AF65-F5344CB8AC3E}">
        <p14:creationId xmlns:p14="http://schemas.microsoft.com/office/powerpoint/2010/main" val="1994365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42225449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9217635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Shape 3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 name="Shape 3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5104293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00486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4108934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713540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134871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dirty="0" err="1">
                <a:solidFill>
                  <a:srgbClr val="000000"/>
                </a:solidFill>
                <a:latin typeface="Arial"/>
                <a:ea typeface="Arial"/>
                <a:cs typeface="Arial"/>
                <a:sym typeface="Arial"/>
              </a:rPr>
              <a:t>Müşteriye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ürün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değil</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değer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sunmak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gerekir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Çünkü</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müşterinin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belirli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ürünü</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seçme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nedeni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aslında</a:t>
            </a:r>
            <a:r>
              <a:rPr lang="en-US" sz="1466" dirty="0">
                <a:solidFill>
                  <a:srgbClr val="000000"/>
                </a:solidFill>
                <a:latin typeface="Arial"/>
                <a:ea typeface="Arial"/>
                <a:cs typeface="Arial"/>
                <a:sym typeface="Arial"/>
              </a:rPr>
              <a:t> o </a:t>
            </a:r>
            <a:r>
              <a:rPr lang="en-US" sz="1466" dirty="0" err="1">
                <a:solidFill>
                  <a:srgbClr val="000000"/>
                </a:solidFill>
                <a:latin typeface="Arial"/>
                <a:ea typeface="Arial"/>
                <a:cs typeface="Arial"/>
                <a:sym typeface="Arial"/>
              </a:rPr>
              <a:t>ürünün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kendisi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değil</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müşteriye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sunduğu</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farklılık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ve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faydadır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Eğer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naneli-fesleğenli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salata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sosu</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satıyorsanız</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gerçekte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sattığınız</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şey</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nane-fesleğen-zeytinyağı-limon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karışımı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değildir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Sattığınız</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şey</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sofrada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farklı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tattır</a:t>
            </a:r>
            <a:r>
              <a:rPr lang="en-US" sz="1466" dirty="0">
                <a:solidFill>
                  <a:srgbClr val="000000"/>
                </a:solidFill>
                <a:latin typeface="Arial"/>
                <a:ea typeface="Arial"/>
                <a:cs typeface="Arial"/>
                <a:sym typeface="Arial"/>
              </a:rPr>
              <a:t>. </a:t>
            </a:r>
          </a:p>
          <a:p>
            <a:pPr marL="0" marR="0" indent="0" algn="l">
              <a:lnSpc>
                <a:spcPct val="112500"/>
              </a:lnSpc>
              <a:spcBef>
                <a:spcPts val="0"/>
              </a:spcBef>
              <a:spcAft>
                <a:spcPts val="333"/>
              </a:spcAft>
              <a:buNone/>
            </a:pPr>
            <a:r>
              <a:rPr lang="en-US" sz="1466" dirty="0" err="1">
                <a:solidFill>
                  <a:srgbClr val="000000"/>
                </a:solidFill>
                <a:latin typeface="Arial"/>
                <a:ea typeface="Arial"/>
                <a:cs typeface="Arial"/>
                <a:sym typeface="Arial"/>
              </a:rPr>
              <a:t>Sunduğumuz</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değer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veya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fayda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kişiye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göre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değişir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sofrada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farklı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a:t>
            </a:r>
            <a:r>
              <a:rPr lang="en-US" sz="1466" dirty="0">
                <a:solidFill>
                  <a:srgbClr val="000000"/>
                </a:solidFill>
                <a:latin typeface="Arial"/>
                <a:ea typeface="Arial"/>
                <a:cs typeface="Arial"/>
                <a:sym typeface="Arial"/>
              </a:rPr>
              <a:t> tat </a:t>
            </a:r>
            <a:r>
              <a:rPr lang="en-US" sz="1466" dirty="0" err="1">
                <a:solidFill>
                  <a:srgbClr val="000000"/>
                </a:solidFill>
                <a:latin typeface="Arial"/>
                <a:ea typeface="Arial"/>
                <a:cs typeface="Arial"/>
                <a:sym typeface="Arial"/>
              </a:rPr>
              <a:t>için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alırken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diğeri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misafirlerine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hava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atmak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için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alabilir</a:t>
            </a:r>
            <a:r>
              <a:rPr lang="en-US" sz="1466" dirty="0">
                <a:solidFill>
                  <a:srgbClr val="000000"/>
                </a:solidFill>
                <a:latin typeface="Arial"/>
                <a:ea typeface="Arial"/>
                <a:cs typeface="Arial"/>
                <a:sym typeface="Arial"/>
              </a:rPr>
              <a:t>.. </a:t>
            </a:r>
          </a:p>
          <a:p>
            <a:endParaRPr lang="en-US" sz="1466"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539466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9734070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pPr marL="0" marR="0" indent="0" algn="l">
              <a:lnSpc>
                <a:spcPct val="112500"/>
              </a:lnSpc>
              <a:spcBef>
                <a:spcPts val="0"/>
              </a:spcBef>
              <a:spcAft>
                <a:spcPts val="333"/>
              </a:spcAft>
              <a:buNone/>
            </a:pPr>
            <a:r>
              <a:rPr lang="en-US" sz="1466" dirty="0" err="1">
                <a:solidFill>
                  <a:srgbClr val="000000"/>
                </a:solidFill>
                <a:latin typeface="Arial"/>
                <a:ea typeface="Arial"/>
                <a:cs typeface="Arial"/>
                <a:sym typeface="Arial"/>
              </a:rPr>
              <a:t>Burada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geçen</a:t>
            </a:r>
            <a:r>
              <a:rPr lang="en-US" sz="1466" dirty="0">
                <a:solidFill>
                  <a:srgbClr val="000000"/>
                </a:solidFill>
                <a:latin typeface="Arial"/>
                <a:ea typeface="Arial"/>
                <a:cs typeface="Arial"/>
                <a:sym typeface="Arial"/>
              </a:rPr>
              <a:t> risk, </a:t>
            </a:r>
            <a:r>
              <a:rPr lang="en-US" sz="1466" dirty="0" err="1">
                <a:solidFill>
                  <a:srgbClr val="000000"/>
                </a:solidFill>
                <a:latin typeface="Arial"/>
                <a:ea typeface="Arial"/>
                <a:cs typeface="Arial"/>
                <a:sym typeface="Arial"/>
              </a:rPr>
              <a:t>katılımcılara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sağlık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riski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yasadışı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olma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riski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gibi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çağrışımalr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yapacaktır</a:t>
            </a:r>
            <a:r>
              <a:rPr lang="en-US" sz="1466" dirty="0">
                <a:solidFill>
                  <a:srgbClr val="000000"/>
                </a:solidFill>
                <a:latin typeface="Arial"/>
                <a:ea typeface="Arial"/>
                <a:cs typeface="Arial"/>
                <a:sym typeface="Arial"/>
              </a:rPr>
              <a:t>. Risk </a:t>
            </a:r>
            <a:r>
              <a:rPr lang="en-US" sz="1466" dirty="0" err="1">
                <a:solidFill>
                  <a:srgbClr val="000000"/>
                </a:solidFill>
                <a:latin typeface="Arial"/>
                <a:ea typeface="Arial"/>
                <a:cs typeface="Arial"/>
                <a:sym typeface="Arial"/>
              </a:rPr>
              <a:t>kelimesiyle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kastedilenin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bu</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olmadığının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altını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çizin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Ürün</a:t>
            </a:r>
            <a:r>
              <a:rPr lang="en-US" sz="1466" dirty="0">
                <a:solidFill>
                  <a:srgbClr val="000000"/>
                </a:solidFill>
                <a:latin typeface="Arial"/>
                <a:ea typeface="Arial"/>
                <a:cs typeface="Arial"/>
                <a:sym typeface="Arial"/>
              </a:rPr>
              <a:t>/</a:t>
            </a:r>
            <a:r>
              <a:rPr lang="en-US" sz="1466" dirty="0" err="1">
                <a:solidFill>
                  <a:srgbClr val="000000"/>
                </a:solidFill>
                <a:latin typeface="Arial"/>
                <a:ea typeface="Arial"/>
                <a:cs typeface="Arial"/>
                <a:sym typeface="Arial"/>
              </a:rPr>
              <a:t>hizmet</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hangi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ihtiyacı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veya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sorunu</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gidermek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için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alınıyorsa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bu</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satınalmadaki</a:t>
            </a:r>
            <a:r>
              <a:rPr lang="en-US" sz="1466" dirty="0">
                <a:solidFill>
                  <a:srgbClr val="000000"/>
                </a:solidFill>
                <a:latin typeface="Arial"/>
                <a:ea typeface="Arial"/>
                <a:cs typeface="Arial"/>
                <a:sym typeface="Arial"/>
              </a:rPr>
              <a:t> risk, </a:t>
            </a:r>
            <a:r>
              <a:rPr lang="en-US" sz="1466" dirty="0" err="1">
                <a:solidFill>
                  <a:srgbClr val="000000"/>
                </a:solidFill>
                <a:latin typeface="Arial"/>
                <a:ea typeface="Arial"/>
                <a:cs typeface="Arial"/>
                <a:sym typeface="Arial"/>
              </a:rPr>
              <a:t>bu</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ihtiyacın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giderilememesidir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Konunun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daha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iyi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anlaşılmasını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sağlamak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için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sınıfa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sorun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fular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almanın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riski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nedir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Hediye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olarak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alınıyorsa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hediyenin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beğenilmemesi</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elbiseyle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birlikte</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kullanmak</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için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alınıyorsa</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renginin</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uymaması</a:t>
            </a:r>
            <a:r>
              <a:rPr lang="en-US" sz="1466" dirty="0">
                <a:solidFill>
                  <a:srgbClr val="000000"/>
                </a:solidFill>
                <a:latin typeface="Arial"/>
                <a:ea typeface="Arial"/>
                <a:cs typeface="Arial"/>
                <a:sym typeface="Arial"/>
              </a:rPr>
              <a:t> </a:t>
            </a:r>
            <a:r>
              <a:rPr lang="en-US" sz="1466" dirty="0" err="1">
                <a:solidFill>
                  <a:srgbClr val="000000"/>
                </a:solidFill>
                <a:latin typeface="Arial"/>
                <a:ea typeface="Arial"/>
                <a:cs typeface="Arial"/>
                <a:sym typeface="Arial"/>
              </a:rPr>
              <a:t>v.b</a:t>
            </a:r>
            <a:r>
              <a:rPr lang="en-US" sz="1466" dirty="0">
                <a:solidFill>
                  <a:srgbClr val="000000"/>
                </a:solidFill>
                <a:latin typeface="Arial"/>
                <a:ea typeface="Arial"/>
                <a:cs typeface="Arial"/>
                <a:sym typeface="Arial"/>
              </a:rPr>
              <a:t>. </a:t>
            </a:r>
          </a:p>
          <a:p>
            <a:endParaRPr lang="en-US" sz="1466"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42937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559540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7444741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8294719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904576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270250" y="762000"/>
            <a:ext cx="5080250" cy="3809999"/>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0747123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912576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8351401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7380629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544668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26669390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Shape 24"/>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 name="Shape 25"/>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7307352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37092183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7326080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270000" y="762000"/>
            <a:ext cx="5080000" cy="3810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762000" y="4826000"/>
            <a:ext cx="6096000" cy="4572000"/>
          </a:xfrm>
          <a:prstGeom prst="rect">
            <a:avLst/>
          </a:prstGeom>
        </p:spPr>
        <p:txBody>
          <a:bodyPr lIns="91425" tIns="91425" rIns="91425" bIns="91425" anchor="t" anchorCtr="0">
            <a:noAutofit/>
          </a:bodyPr>
          <a:lstStyle/>
          <a:p>
            <a:endParaRPr/>
          </a:p>
        </p:txBody>
      </p:sp>
    </p:spTree>
    <p:extLst>
      <p:ext uri="{BB962C8B-B14F-4D97-AF65-F5344CB8AC3E}">
        <p14:creationId xmlns:p14="http://schemas.microsoft.com/office/powerpoint/2010/main" val="155781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
        <p:cNvGrpSpPr/>
        <p:nvPr/>
      </p:nvGrpSpPr>
      <p:grpSpPr>
        <a:xfrm>
          <a:off x="0" y="0"/>
          <a:ext cx="0" cy="0"/>
          <a:chOff x="0" y="0"/>
          <a:chExt cx="0" cy="0"/>
        </a:xfrm>
      </p:grpSpPr>
      <p:sp>
        <p:nvSpPr>
          <p:cNvPr id="7" name="Shape 7"/>
          <p:cNvSpPr txBox="1">
            <a:spLocks noGrp="1"/>
          </p:cNvSpPr>
          <p:nvPr>
            <p:ph type="ctrTitle"/>
          </p:nvPr>
        </p:nvSpPr>
        <p:spPr>
          <a:xfrm>
            <a:off x="914400" y="3048000"/>
            <a:ext cx="8331200" cy="1219199"/>
          </a:xfrm>
          <a:prstGeom prst="rect">
            <a:avLst/>
          </a:prstGeom>
        </p:spPr>
        <p:txBody>
          <a:bodyPr lIns="91425" tIns="91425" rIns="91425" bIns="91425" anchor="t" anchorCtr="0"/>
          <a:lstStyle>
            <a:lvl1pPr algn="ctr">
              <a:buSzPct val="100000"/>
              <a:defRPr sz="4800"/>
            </a:lvl1pPr>
            <a:lvl2pPr algn="ctr">
              <a:buSzPct val="100000"/>
              <a:defRPr sz="4800"/>
            </a:lvl2pPr>
            <a:lvl3pPr algn="ctr">
              <a:buSzPct val="100000"/>
              <a:defRPr sz="4800"/>
            </a:lvl3pPr>
            <a:lvl4pPr algn="ctr">
              <a:buSzPct val="100000"/>
              <a:defRPr sz="4800"/>
            </a:lvl4pPr>
            <a:lvl5pPr algn="ctr">
              <a:buSzPct val="100000"/>
              <a:defRPr sz="4800"/>
            </a:lvl5pPr>
            <a:lvl6pPr algn="ctr">
              <a:buSzPct val="100000"/>
              <a:defRPr sz="4800"/>
            </a:lvl6pPr>
            <a:lvl7pPr algn="ctr">
              <a:buSzPct val="100000"/>
              <a:defRPr sz="4800"/>
            </a:lvl7pPr>
            <a:lvl8pPr algn="ctr">
              <a:buSzPct val="100000"/>
              <a:defRPr sz="4800"/>
            </a:lvl8pPr>
            <a:lvl9pPr algn="ctr">
              <a:buSzPct val="100000"/>
              <a:defRPr sz="4800"/>
            </a:lvl9pPr>
          </a:lstStyle>
          <a:p>
            <a:endParaRPr/>
          </a:p>
        </p:txBody>
      </p:sp>
      <p:sp>
        <p:nvSpPr>
          <p:cNvPr id="8" name="Shape 8"/>
          <p:cNvSpPr txBox="1">
            <a:spLocks noGrp="1"/>
          </p:cNvSpPr>
          <p:nvPr>
            <p:ph type="subTitle" idx="1"/>
          </p:nvPr>
        </p:nvSpPr>
        <p:spPr>
          <a:xfrm>
            <a:off x="1828800" y="4572000"/>
            <a:ext cx="6502399" cy="914400"/>
          </a:xfrm>
          <a:prstGeom prst="rect">
            <a:avLst/>
          </a:prstGeom>
        </p:spPr>
        <p:txBody>
          <a:bodyPr lIns="91425" tIns="91425" rIns="91425" bIns="91425" anchor="t" anchorCtr="0"/>
          <a:lstStyle>
            <a:lvl1pPr algn="ctr">
              <a:buSzPct val="100000"/>
              <a:defRPr sz="3200"/>
            </a:lvl1pPr>
            <a:lvl2pPr algn="ctr">
              <a:buSzPct val="100000"/>
              <a:defRPr sz="3200"/>
            </a:lvl2pPr>
            <a:lvl3pPr algn="ctr">
              <a:buSzPct val="100000"/>
              <a:defRPr sz="3200"/>
            </a:lvl3pPr>
            <a:lvl4pPr algn="ctr">
              <a:buSzPct val="100000"/>
              <a:defRPr sz="3200"/>
            </a:lvl4pPr>
            <a:lvl5pPr algn="ctr">
              <a:buSzPct val="100000"/>
              <a:defRPr sz="3200"/>
            </a:lvl5pPr>
            <a:lvl6pPr algn="ctr">
              <a:buSzPct val="100000"/>
              <a:defRPr sz="3200"/>
            </a:lvl6pPr>
            <a:lvl7pPr algn="ctr">
              <a:buSzPct val="100000"/>
              <a:defRPr sz="3200"/>
            </a:lvl7pPr>
            <a:lvl8pPr algn="ctr">
              <a:buSzPct val="100000"/>
              <a:defRPr sz="3200"/>
            </a:lvl8pPr>
            <a:lvl9pPr algn="ctr">
              <a:buSzPct val="100000"/>
              <a:defRPr sz="3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04800" y="304800"/>
            <a:ext cx="9550400" cy="914400"/>
          </a:xfrm>
          <a:prstGeom prst="rect">
            <a:avLst/>
          </a:prstGeom>
        </p:spPr>
        <p:txBody>
          <a:bodyPr lIns="91425" tIns="91425" rIns="91425" bIns="91425" anchor="t" anchorCtr="0"/>
          <a:lstStyle>
            <a:lvl1pPr>
              <a:buSzPct val="99224"/>
              <a:defRPr sz="4266"/>
            </a:lvl1pPr>
            <a:lvl2pPr>
              <a:buSzPct val="99224"/>
              <a:defRPr sz="4266"/>
            </a:lvl2pPr>
            <a:lvl3pPr>
              <a:buSzPct val="99224"/>
              <a:defRPr sz="4266"/>
            </a:lvl3pPr>
            <a:lvl4pPr>
              <a:buSzPct val="99224"/>
              <a:defRPr sz="4266"/>
            </a:lvl4pPr>
            <a:lvl5pPr>
              <a:buSzPct val="99224"/>
              <a:defRPr sz="4266"/>
            </a:lvl5pPr>
            <a:lvl6pPr>
              <a:buSzPct val="99224"/>
              <a:defRPr sz="4266"/>
            </a:lvl6pPr>
            <a:lvl7pPr>
              <a:buSzPct val="99224"/>
              <a:defRPr sz="4266"/>
            </a:lvl7pPr>
            <a:lvl8pPr>
              <a:buSzPct val="99224"/>
              <a:defRPr sz="4266"/>
            </a:lvl8pPr>
            <a:lvl9pPr>
              <a:buSzPct val="99224"/>
              <a:defRPr sz="4266"/>
            </a:lvl9pPr>
          </a:lstStyle>
          <a:p>
            <a:endParaRPr/>
          </a:p>
        </p:txBody>
      </p:sp>
      <p:sp>
        <p:nvSpPr>
          <p:cNvPr id="11" name="Shape 11"/>
          <p:cNvSpPr txBox="1">
            <a:spLocks noGrp="1"/>
          </p:cNvSpPr>
          <p:nvPr>
            <p:ph type="body" idx="1"/>
          </p:nvPr>
        </p:nvSpPr>
        <p:spPr>
          <a:xfrm>
            <a:off x="304800" y="1828800"/>
            <a:ext cx="9550400" cy="5486399"/>
          </a:xfrm>
          <a:prstGeom prst="rect">
            <a:avLst/>
          </a:prstGeom>
        </p:spPr>
        <p:txBody>
          <a:bodyPr lIns="91425" tIns="91425" rIns="91425" bIns="91425" anchor="t" anchorCtr="0"/>
          <a:lstStyle>
            <a:lvl1pPr>
              <a:buSzPct val="98765"/>
              <a:defRPr sz="2666"/>
            </a:lvl1pPr>
            <a:lvl2pPr>
              <a:buSzPct val="98765"/>
              <a:defRPr sz="2666"/>
            </a:lvl2pPr>
            <a:lvl3pPr>
              <a:buSzPct val="98765"/>
              <a:defRPr sz="2666"/>
            </a:lvl3pPr>
            <a:lvl4pPr>
              <a:buSzPct val="98765"/>
              <a:defRPr sz="2666"/>
            </a:lvl4pPr>
            <a:lvl5pPr>
              <a:buSzPct val="98765"/>
              <a:defRPr sz="2666"/>
            </a:lvl5pPr>
            <a:lvl6pPr>
              <a:buSzPct val="98765"/>
              <a:defRPr sz="2666"/>
            </a:lvl6pPr>
            <a:lvl7pPr>
              <a:buSzPct val="98765"/>
              <a:defRPr sz="2666"/>
            </a:lvl7pPr>
            <a:lvl8pPr>
              <a:buSzPct val="98765"/>
              <a:defRPr sz="2666"/>
            </a:lvl8pPr>
            <a:lvl9pPr>
              <a:buSzPct val="98765"/>
              <a:defRPr sz="2666"/>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04800" y="304800"/>
            <a:ext cx="9550400" cy="914400"/>
          </a:xfrm>
          <a:prstGeom prst="rect">
            <a:avLst/>
          </a:prstGeom>
        </p:spPr>
        <p:txBody>
          <a:bodyPr lIns="91425" tIns="91425" rIns="91425" bIns="91425" anchor="t" anchorCtr="0"/>
          <a:lstStyle>
            <a:lvl1pPr>
              <a:buSzPct val="99224"/>
              <a:defRPr sz="4266"/>
            </a:lvl1pPr>
            <a:lvl2pPr>
              <a:buSzPct val="99224"/>
              <a:defRPr sz="4266"/>
            </a:lvl2pPr>
            <a:lvl3pPr>
              <a:buSzPct val="99224"/>
              <a:defRPr sz="4266"/>
            </a:lvl3pPr>
            <a:lvl4pPr>
              <a:buSzPct val="99224"/>
              <a:defRPr sz="4266"/>
            </a:lvl4pPr>
            <a:lvl5pPr>
              <a:buSzPct val="99224"/>
              <a:defRPr sz="4266"/>
            </a:lvl5pPr>
            <a:lvl6pPr>
              <a:buSzPct val="99224"/>
              <a:defRPr sz="4266"/>
            </a:lvl6pPr>
            <a:lvl7pPr>
              <a:buSzPct val="99224"/>
              <a:defRPr sz="4266"/>
            </a:lvl7pPr>
            <a:lvl8pPr>
              <a:buSzPct val="99224"/>
              <a:defRPr sz="4266"/>
            </a:lvl8pPr>
            <a:lvl9pPr>
              <a:buSzPct val="99224"/>
              <a:defRPr sz="4266"/>
            </a:lvl9pPr>
          </a:lstStyle>
          <a:p>
            <a:endParaRPr/>
          </a:p>
        </p:txBody>
      </p:sp>
      <p:sp>
        <p:nvSpPr>
          <p:cNvPr id="14" name="Shape 14"/>
          <p:cNvSpPr txBox="1">
            <a:spLocks noGrp="1"/>
          </p:cNvSpPr>
          <p:nvPr>
            <p:ph type="body" idx="1"/>
          </p:nvPr>
        </p:nvSpPr>
        <p:spPr>
          <a:xfrm>
            <a:off x="304800" y="1828800"/>
            <a:ext cx="4470399" cy="5486399"/>
          </a:xfrm>
          <a:prstGeom prst="rect">
            <a:avLst/>
          </a:prstGeom>
        </p:spPr>
        <p:txBody>
          <a:bodyPr lIns="91425" tIns="91425" rIns="91425" bIns="91425" anchor="t" anchorCtr="0"/>
          <a:lstStyle>
            <a:lvl1pPr>
              <a:buSzPct val="98765"/>
              <a:defRPr sz="2666"/>
            </a:lvl1pPr>
            <a:lvl2pPr>
              <a:buSzPct val="98765"/>
              <a:defRPr sz="2666"/>
            </a:lvl2pPr>
            <a:lvl3pPr>
              <a:buSzPct val="98765"/>
              <a:defRPr sz="2666"/>
            </a:lvl3pPr>
            <a:lvl4pPr>
              <a:buSzPct val="98765"/>
              <a:defRPr sz="2666"/>
            </a:lvl4pPr>
            <a:lvl5pPr>
              <a:buSzPct val="98765"/>
              <a:defRPr sz="2666"/>
            </a:lvl5pPr>
            <a:lvl6pPr>
              <a:buSzPct val="98765"/>
              <a:defRPr sz="2666"/>
            </a:lvl6pPr>
            <a:lvl7pPr>
              <a:buSzPct val="98765"/>
              <a:defRPr sz="2666"/>
            </a:lvl7pPr>
            <a:lvl8pPr>
              <a:buSzPct val="98765"/>
              <a:defRPr sz="2666"/>
            </a:lvl8pPr>
            <a:lvl9pPr>
              <a:buSzPct val="98765"/>
              <a:defRPr sz="2666"/>
            </a:lvl9pPr>
          </a:lstStyle>
          <a:p>
            <a:endParaRPr/>
          </a:p>
        </p:txBody>
      </p:sp>
      <p:sp>
        <p:nvSpPr>
          <p:cNvPr id="15" name="Shape 15"/>
          <p:cNvSpPr txBox="1">
            <a:spLocks noGrp="1"/>
          </p:cNvSpPr>
          <p:nvPr>
            <p:ph type="body" idx="2"/>
          </p:nvPr>
        </p:nvSpPr>
        <p:spPr>
          <a:xfrm>
            <a:off x="5384800" y="1828800"/>
            <a:ext cx="4470399" cy="5486399"/>
          </a:xfrm>
          <a:prstGeom prst="rect">
            <a:avLst/>
          </a:prstGeom>
        </p:spPr>
        <p:txBody>
          <a:bodyPr lIns="91425" tIns="91425" rIns="91425" bIns="91425" anchor="t" anchorCtr="0"/>
          <a:lstStyle>
            <a:lvl1pPr>
              <a:buSzPct val="98765"/>
              <a:defRPr sz="2666"/>
            </a:lvl1pPr>
            <a:lvl2pPr>
              <a:buSzPct val="98765"/>
              <a:defRPr sz="2666"/>
            </a:lvl2pPr>
            <a:lvl3pPr>
              <a:buSzPct val="98765"/>
              <a:defRPr sz="2666"/>
            </a:lvl3pPr>
            <a:lvl4pPr>
              <a:buSzPct val="98765"/>
              <a:defRPr sz="2666"/>
            </a:lvl4pPr>
            <a:lvl5pPr>
              <a:buSzPct val="98765"/>
              <a:defRPr sz="2666"/>
            </a:lvl5pPr>
            <a:lvl6pPr>
              <a:buSzPct val="98765"/>
              <a:defRPr sz="2666"/>
            </a:lvl6pPr>
            <a:lvl7pPr>
              <a:buSzPct val="98765"/>
              <a:defRPr sz="2666"/>
            </a:lvl7pPr>
            <a:lvl8pPr>
              <a:buSzPct val="98765"/>
              <a:defRPr sz="2666"/>
            </a:lvl8pPr>
            <a:lvl9pPr>
              <a:buSzPct val="98765"/>
              <a:defRPr sz="2666"/>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6"/>
        <p:cNvGrpSpPr/>
        <p:nvPr/>
      </p:nvGrpSpPr>
      <p:grpSpPr>
        <a:xfrm>
          <a:off x="0" y="0"/>
          <a:ext cx="0" cy="0"/>
          <a:chOff x="0" y="0"/>
          <a:chExt cx="0" cy="0"/>
        </a:xfrm>
      </p:grpSpPr>
      <p:sp>
        <p:nvSpPr>
          <p:cNvPr id="17" name="Shape 17"/>
          <p:cNvSpPr txBox="1">
            <a:spLocks noGrp="1"/>
          </p:cNvSpPr>
          <p:nvPr>
            <p:ph type="body" idx="1"/>
          </p:nvPr>
        </p:nvSpPr>
        <p:spPr>
          <a:xfrm>
            <a:off x="304800" y="6705600"/>
            <a:ext cx="9550400" cy="609599"/>
          </a:xfrm>
          <a:prstGeom prst="rect">
            <a:avLst/>
          </a:prstGeom>
        </p:spPr>
        <p:txBody>
          <a:bodyPr lIns="91425" tIns="91425" rIns="91425" bIns="91425" anchor="t" anchorCtr="0"/>
          <a:lstStyle>
            <a:lvl1pPr algn="ctr">
              <a:buSzPct val="100000"/>
              <a:defRPr sz="3200"/>
            </a:lvl1pPr>
            <a:lvl2pPr algn="ctr">
              <a:buSzPct val="100000"/>
              <a:defRPr sz="3200"/>
            </a:lvl2pPr>
            <a:lvl3pPr algn="ctr">
              <a:buSzPct val="100000"/>
              <a:defRPr sz="3200"/>
            </a:lvl3pPr>
            <a:lvl4pPr algn="ctr">
              <a:buSzPct val="100000"/>
              <a:defRPr sz="3200"/>
            </a:lvl4pPr>
            <a:lvl5pPr algn="ctr">
              <a:buSzPct val="100000"/>
              <a:defRPr sz="3200"/>
            </a:lvl5pPr>
            <a:lvl6pPr algn="ctr">
              <a:buSzPct val="100000"/>
              <a:defRPr sz="3200"/>
            </a:lvl6pPr>
            <a:lvl7pPr algn="ctr">
              <a:buSzPct val="100000"/>
              <a:defRPr sz="3200"/>
            </a:lvl7pPr>
            <a:lvl8pPr algn="ctr">
              <a:buSzPct val="100000"/>
              <a:defRPr sz="3200"/>
            </a:lvl8pPr>
            <a:lvl9pPr algn="ctr">
              <a:buSzPct val="100000"/>
              <a:defRPr sz="3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173.jpg"/><Relationship Id="rId5" Type="http://schemas.openxmlformats.org/officeDocument/2006/relationships/image" Target="../media/image172.jpg"/><Relationship Id="rId4" Type="http://schemas.openxmlformats.org/officeDocument/2006/relationships/image" Target="../media/image171.jp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83.png"/></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90.jpg"/></Relationships>
</file>

<file path=ppt/slides/_rels/slide113.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com.tr/url?sa=i&amp;source=images&amp;cd=&amp;cad=rja&amp;docid=SwFr0WOav3P9OM&amp;tbnid=DBM_UNtpX6u2gM:&amp;ved=0CAgQjRwwADgi&amp;url=http%3A%2F%2Fbedenindili.com%2Fsozsuz-iletisim-ilk-izlenim-ve-guven%2F&amp;ei=4VghUayXD8r64QSH5IGAAw&amp;psig=AFQjCNH4hDQUC0LfC7_x0AIbQRKa61S_Ow&amp;ust=1361226337286980"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jpg"/></Relationships>
</file>

<file path=ppt/slides/_rels/slide5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jpg"/></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72.jpg"/><Relationship Id="rId4" Type="http://schemas.openxmlformats.org/officeDocument/2006/relationships/image" Target="../media/image71.jpg"/></Relationships>
</file>

<file path=ppt/slides/_rels/slide5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75.jpg"/><Relationship Id="rId4" Type="http://schemas.openxmlformats.org/officeDocument/2006/relationships/image" Target="../media/image74.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78.jp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83.jp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117.jp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18.jp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22.jpg"/><Relationship Id="rId5" Type="http://schemas.openxmlformats.org/officeDocument/2006/relationships/image" Target="../media/image121.png"/><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23.jp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126.jpg"/></Relationships>
</file>

<file path=ppt/slides/_rels/slide79.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30.jpg"/><Relationship Id="rId5" Type="http://schemas.openxmlformats.org/officeDocument/2006/relationships/image" Target="../media/image129.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31.jp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133.jp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136.jp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38.jp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40.jpg"/></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41.jpg"/></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43.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94.png"/><Relationship Id="rId7" Type="http://schemas.openxmlformats.org/officeDocument/2006/relationships/image" Target="../media/image147.jp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146.jpg"/><Relationship Id="rId11" Type="http://schemas.openxmlformats.org/officeDocument/2006/relationships/image" Target="../media/image151.jpg"/><Relationship Id="rId5" Type="http://schemas.openxmlformats.org/officeDocument/2006/relationships/image" Target="../media/image145.jpg"/><Relationship Id="rId10" Type="http://schemas.openxmlformats.org/officeDocument/2006/relationships/image" Target="../media/image150.jpg"/><Relationship Id="rId4" Type="http://schemas.openxmlformats.org/officeDocument/2006/relationships/image" Target="../media/image144.jpg"/><Relationship Id="rId9" Type="http://schemas.openxmlformats.org/officeDocument/2006/relationships/image" Target="../media/image149.jp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53.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jpg"/></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102300" y="4877150"/>
            <a:ext cx="7830250" cy="993400"/>
          </a:xfrm>
          <a:prstGeom prst="rect">
            <a:avLst/>
          </a:prstGeom>
        </p:spPr>
        <p:txBody>
          <a:bodyPr lIns="38100" tIns="38100" rIns="38100" bIns="38100" anchor="ctr" anchorCtr="0">
            <a:noAutofit/>
          </a:bodyPr>
          <a:lstStyle/>
          <a:p>
            <a:pPr marL="0" marR="0" indent="0" algn="ctr">
              <a:lnSpc>
                <a:spcPct val="119886"/>
              </a:lnSpc>
              <a:spcBef>
                <a:spcPts val="0"/>
              </a:spcBef>
              <a:spcAft>
                <a:spcPts val="0"/>
              </a:spcAft>
              <a:buNone/>
            </a:pPr>
            <a:r>
              <a:rPr lang="en-US" sz="4888" b="1">
                <a:solidFill>
                  <a:srgbClr val="000000"/>
                </a:solidFill>
                <a:latin typeface="Arial"/>
                <a:ea typeface="Arial"/>
                <a:cs typeface="Arial"/>
                <a:sym typeface="Arial"/>
              </a:rPr>
              <a:t>Hoşgeldiniz</a:t>
            </a:r>
          </a:p>
        </p:txBody>
      </p:sp>
      <p:sp>
        <p:nvSpPr>
          <p:cNvPr id="20" name="Shape 20"/>
          <p:cNvSpPr txBox="1"/>
          <p:nvPr/>
        </p:nvSpPr>
        <p:spPr>
          <a:xfrm>
            <a:off x="779625" y="3810000"/>
            <a:ext cx="7424549" cy="617699"/>
          </a:xfrm>
          <a:prstGeom prst="rect">
            <a:avLst/>
          </a:prstGeom>
        </p:spPr>
        <p:txBody>
          <a:bodyPr lIns="38100" tIns="38100" rIns="38100" bIns="38100" anchor="t"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1. Gün</a:t>
            </a:r>
          </a:p>
        </p:txBody>
      </p:sp>
      <p:sp>
        <p:nvSpPr>
          <p:cNvPr id="21" name="Shape 21"/>
          <p:cNvSpPr/>
          <p:nvPr/>
        </p:nvSpPr>
        <p:spPr>
          <a:xfrm>
            <a:off x="0" y="3714750"/>
            <a:ext cx="10160000" cy="21150"/>
          </a:xfrm>
          <a:prstGeom prst="rect">
            <a:avLst/>
          </a:prstGeom>
          <a:blipFill>
            <a:blip r:embed="rId4"/>
            <a:stretch>
              <a:fillRect/>
            </a:stretch>
          </a:blipFill>
        </p:spPr>
      </p:sp>
      <p:sp>
        <p:nvSpPr>
          <p:cNvPr id="22" name="Shape 22"/>
          <p:cNvSpPr txBox="1"/>
          <p:nvPr/>
        </p:nvSpPr>
        <p:spPr>
          <a:xfrm>
            <a:off x="356300" y="2591150"/>
            <a:ext cx="9269574" cy="993400"/>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Özgüven Geliştirme</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5"/>
        <p:cNvGrpSpPr/>
        <p:nvPr/>
      </p:nvGrpSpPr>
      <p:grpSpPr>
        <a:xfrm>
          <a:off x="0" y="0"/>
          <a:ext cx="0" cy="0"/>
          <a:chOff x="0" y="0"/>
          <a:chExt cx="0" cy="0"/>
        </a:xfrm>
      </p:grpSpPr>
      <p:sp>
        <p:nvSpPr>
          <p:cNvPr id="96" name="Shape 96"/>
          <p:cNvSpPr/>
          <p:nvPr/>
        </p:nvSpPr>
        <p:spPr>
          <a:xfrm>
            <a:off x="508000" y="253975"/>
            <a:ext cx="8636000" cy="677325"/>
          </a:xfrm>
          <a:prstGeom prst="rect">
            <a:avLst/>
          </a:prstGeom>
          <a:blipFill>
            <a:blip r:embed="rId4"/>
            <a:stretch>
              <a:fillRect/>
            </a:stretch>
          </a:blipFill>
        </p:spPr>
      </p:sp>
      <p:sp>
        <p:nvSpPr>
          <p:cNvPr id="97" name="Shape 97"/>
          <p:cNvSpPr txBox="1">
            <a:spLocks noGrp="1"/>
          </p:cNvSpPr>
          <p:nvPr>
            <p:ph type="ctrTitle"/>
          </p:nvPr>
        </p:nvSpPr>
        <p:spPr>
          <a:xfrm>
            <a:off x="610300" y="305150"/>
            <a:ext cx="8507575" cy="777991"/>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Kendimizi tanıyalım…</a:t>
            </a:r>
          </a:p>
        </p:txBody>
      </p:sp>
      <p:sp>
        <p:nvSpPr>
          <p:cNvPr id="98" name="Shape 98"/>
          <p:cNvSpPr txBox="1"/>
          <p:nvPr/>
        </p:nvSpPr>
        <p:spPr>
          <a:xfrm>
            <a:off x="694950" y="2125475"/>
            <a:ext cx="8452900" cy="4698206"/>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Kendinizi sevmeniz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kendinizle barışık olmanız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kendi değerinizin farkında olmanız size güç verir,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Sizi motive eden net ve kesin hedeflerinizin olması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size güç verir,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Geçmişteki hatalarınıza tecrübe ve eğitim gözüyle bakmanız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size güç verir.</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Kendimizi, kendimizle ya da rakiplerimizle kıyaslamak yerine geçmişteki kendimizle kıyaslarsak </a:t>
            </a:r>
          </a:p>
          <a:p>
            <a:pPr marL="0" marR="0" indent="0" algn="l">
              <a:lnSpc>
                <a:spcPct val="120000"/>
              </a:lnSpc>
              <a:spcBef>
                <a:spcPts val="396"/>
              </a:spcBef>
              <a:spcAft>
                <a:spcPts val="0"/>
              </a:spcAft>
              <a:buNone/>
            </a:pPr>
            <a:r>
              <a:rPr lang="en-US" sz="2222">
                <a:solidFill>
                  <a:srgbClr val="000000"/>
                </a:solidFill>
                <a:latin typeface="Arial"/>
                <a:ea typeface="Arial"/>
                <a:cs typeface="Arial"/>
                <a:sym typeface="Arial"/>
              </a:rPr>
              <a:t>kendimizi daha güçlü hissederiz.</a:t>
            </a:r>
          </a:p>
          <a:p>
            <a:endParaRPr lang="en-US" sz="2222">
              <a:solidFill>
                <a:srgbClr val="000000"/>
              </a:solidFill>
              <a:latin typeface="Arial"/>
              <a:ea typeface="Arial"/>
              <a:cs typeface="Arial"/>
              <a:sym typeface="Arial"/>
            </a:endParaRPr>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10300" y="356300"/>
            <a:ext cx="8604600" cy="854868"/>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Finansal Kontrol nedir?</a:t>
            </a:r>
          </a:p>
        </p:txBody>
      </p:sp>
      <p:sp>
        <p:nvSpPr>
          <p:cNvPr id="49" name="Shape 49"/>
          <p:cNvSpPr/>
          <p:nvPr/>
        </p:nvSpPr>
        <p:spPr>
          <a:xfrm>
            <a:off x="3153825" y="2444725"/>
            <a:ext cx="3608900" cy="3524250"/>
          </a:xfrm>
          <a:prstGeom prst="rect">
            <a:avLst/>
          </a:prstGeom>
          <a:blipFill>
            <a:blip r:embed="rId3"/>
            <a:stretch>
              <a:fillRect/>
            </a:stretch>
          </a:blipFill>
        </p:spPr>
      </p:sp>
      <p:sp>
        <p:nvSpPr>
          <p:cNvPr id="50" name="Shape 50"/>
          <p:cNvSpPr/>
          <p:nvPr/>
        </p:nvSpPr>
        <p:spPr>
          <a:xfrm>
            <a:off x="3312575" y="1799150"/>
            <a:ext cx="3302000" cy="507975"/>
          </a:xfrm>
          <a:prstGeom prst="rect">
            <a:avLst/>
          </a:prstGeom>
          <a:blipFill>
            <a:blip r:embed="rId4"/>
            <a:stretch>
              <a:fillRect/>
            </a:stretch>
          </a:blipFill>
        </p:spPr>
      </p:sp>
      <p:sp>
        <p:nvSpPr>
          <p:cNvPr id="51" name="Shape 51"/>
          <p:cNvSpPr txBox="1"/>
          <p:nvPr/>
        </p:nvSpPr>
        <p:spPr>
          <a:xfrm>
            <a:off x="3427225" y="1866175"/>
            <a:ext cx="3141824" cy="448375"/>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Ne planlamıştım ?</a:t>
            </a:r>
          </a:p>
        </p:txBody>
      </p:sp>
      <p:sp>
        <p:nvSpPr>
          <p:cNvPr id="52" name="Shape 52"/>
          <p:cNvSpPr/>
          <p:nvPr/>
        </p:nvSpPr>
        <p:spPr>
          <a:xfrm>
            <a:off x="7069650" y="3556000"/>
            <a:ext cx="2582325" cy="878399"/>
          </a:xfrm>
          <a:prstGeom prst="rect">
            <a:avLst/>
          </a:prstGeom>
          <a:blipFill>
            <a:blip r:embed="rId5"/>
            <a:stretch>
              <a:fillRect/>
            </a:stretch>
          </a:blipFill>
        </p:spPr>
      </p:sp>
      <p:sp>
        <p:nvSpPr>
          <p:cNvPr id="53" name="Shape 53"/>
          <p:cNvSpPr txBox="1"/>
          <p:nvPr/>
        </p:nvSpPr>
        <p:spPr>
          <a:xfrm>
            <a:off x="7187825" y="3626550"/>
            <a:ext cx="2420400" cy="820549"/>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Şu an neredeyim ?</a:t>
            </a:r>
          </a:p>
        </p:txBody>
      </p:sp>
      <p:sp>
        <p:nvSpPr>
          <p:cNvPr id="54" name="Shape 54"/>
          <p:cNvSpPr/>
          <p:nvPr/>
        </p:nvSpPr>
        <p:spPr>
          <a:xfrm>
            <a:off x="3312575" y="6275900"/>
            <a:ext cx="3302000" cy="507975"/>
          </a:xfrm>
          <a:prstGeom prst="rect">
            <a:avLst/>
          </a:prstGeom>
          <a:blipFill>
            <a:blip r:embed="rId6"/>
            <a:stretch>
              <a:fillRect/>
            </a:stretch>
          </a:blipFill>
        </p:spPr>
      </p:sp>
      <p:sp>
        <p:nvSpPr>
          <p:cNvPr id="55" name="Shape 55"/>
          <p:cNvSpPr txBox="1"/>
          <p:nvPr/>
        </p:nvSpPr>
        <p:spPr>
          <a:xfrm>
            <a:off x="3427225" y="6346450"/>
            <a:ext cx="3141824" cy="448375"/>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Sapma var mı ?</a:t>
            </a:r>
          </a:p>
        </p:txBody>
      </p:sp>
      <p:sp>
        <p:nvSpPr>
          <p:cNvPr id="56" name="Shape 56"/>
          <p:cNvSpPr/>
          <p:nvPr/>
        </p:nvSpPr>
        <p:spPr>
          <a:xfrm>
            <a:off x="264575" y="3481900"/>
            <a:ext cx="2508250" cy="1619250"/>
          </a:xfrm>
          <a:prstGeom prst="rect">
            <a:avLst/>
          </a:prstGeom>
          <a:blipFill>
            <a:blip r:embed="rId7"/>
            <a:stretch>
              <a:fillRect/>
            </a:stretch>
          </a:blipFill>
        </p:spPr>
      </p:sp>
      <p:sp>
        <p:nvSpPr>
          <p:cNvPr id="57" name="Shape 57"/>
          <p:cNvSpPr txBox="1"/>
          <p:nvPr/>
        </p:nvSpPr>
        <p:spPr>
          <a:xfrm>
            <a:off x="386275" y="3547175"/>
            <a:ext cx="2342774" cy="1564899"/>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Sapmaların sebepleri ve düzeltici faaliyetler</a:t>
            </a:r>
          </a:p>
        </p:txBody>
      </p:sp>
    </p:spTree>
    <p:extLst>
      <p:ext uri="{BB962C8B-B14F-4D97-AF65-F5344CB8AC3E}">
        <p14:creationId xmlns:p14="http://schemas.microsoft.com/office/powerpoint/2010/main" val="851097817"/>
      </p:ext>
    </p:extLst>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p:nvPr/>
        </p:nvSpPr>
        <p:spPr>
          <a:xfrm>
            <a:off x="1342300" y="1860900"/>
            <a:ext cx="7951950" cy="820549"/>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İşinizi kurmak ve devam ettirmek için gereken, parayla ölçülebilen bütün değerlerdir. </a:t>
            </a:r>
          </a:p>
        </p:txBody>
      </p:sp>
      <p:sp>
        <p:nvSpPr>
          <p:cNvPr id="63" name="Shape 63"/>
          <p:cNvSpPr txBox="1">
            <a:spLocks noGrp="1"/>
          </p:cNvSpPr>
          <p:nvPr>
            <p:ph type="title"/>
          </p:nvPr>
        </p:nvSpPr>
        <p:spPr>
          <a:xfrm>
            <a:off x="610300" y="356300"/>
            <a:ext cx="9244874" cy="998699"/>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4000">
                <a:solidFill>
                  <a:srgbClr val="000000"/>
                </a:solidFill>
                <a:latin typeface="Arial"/>
                <a:ea typeface="Arial"/>
                <a:cs typeface="Arial"/>
                <a:sym typeface="Arial"/>
              </a:rPr>
              <a:t>Finansal Kaynaklar </a:t>
            </a:r>
          </a:p>
        </p:txBody>
      </p:sp>
      <p:sp>
        <p:nvSpPr>
          <p:cNvPr id="64" name="Shape 64"/>
          <p:cNvSpPr/>
          <p:nvPr/>
        </p:nvSpPr>
        <p:spPr>
          <a:xfrm>
            <a:off x="1079500" y="3090325"/>
            <a:ext cx="2402399" cy="3206725"/>
          </a:xfrm>
          <a:prstGeom prst="rect">
            <a:avLst/>
          </a:prstGeom>
          <a:blipFill>
            <a:blip r:embed="rId3"/>
            <a:stretch>
              <a:fillRect/>
            </a:stretch>
          </a:blipFill>
        </p:spPr>
      </p:sp>
      <p:sp>
        <p:nvSpPr>
          <p:cNvPr id="65" name="Shape 65"/>
          <p:cNvSpPr/>
          <p:nvPr/>
        </p:nvSpPr>
        <p:spPr>
          <a:xfrm>
            <a:off x="6360575" y="3810000"/>
            <a:ext cx="1270000" cy="1693324"/>
          </a:xfrm>
          <a:prstGeom prst="rect">
            <a:avLst/>
          </a:prstGeom>
          <a:blipFill>
            <a:blip r:embed="rId4"/>
            <a:stretch>
              <a:fillRect/>
            </a:stretch>
          </a:blipFill>
        </p:spPr>
      </p:sp>
      <p:sp>
        <p:nvSpPr>
          <p:cNvPr id="66" name="Shape 66"/>
          <p:cNvSpPr/>
          <p:nvPr/>
        </p:nvSpPr>
        <p:spPr>
          <a:xfrm>
            <a:off x="7799900" y="3810000"/>
            <a:ext cx="1693324" cy="1291150"/>
          </a:xfrm>
          <a:prstGeom prst="rect">
            <a:avLst/>
          </a:prstGeom>
          <a:blipFill>
            <a:blip r:embed="rId5"/>
            <a:stretch>
              <a:fillRect/>
            </a:stretch>
          </a:blipFill>
        </p:spPr>
      </p:sp>
      <p:sp>
        <p:nvSpPr>
          <p:cNvPr id="67" name="Shape 67"/>
          <p:cNvSpPr/>
          <p:nvPr/>
        </p:nvSpPr>
        <p:spPr>
          <a:xfrm>
            <a:off x="4519075" y="3810000"/>
            <a:ext cx="1693324" cy="1121825"/>
          </a:xfrm>
          <a:prstGeom prst="rect">
            <a:avLst/>
          </a:prstGeom>
          <a:blipFill>
            <a:blip r:embed="rId6"/>
            <a:stretch>
              <a:fillRect/>
            </a:stretch>
          </a:blipFill>
        </p:spPr>
      </p:sp>
      <p:sp>
        <p:nvSpPr>
          <p:cNvPr id="68" name="Shape 68"/>
          <p:cNvSpPr/>
          <p:nvPr/>
        </p:nvSpPr>
        <p:spPr>
          <a:xfrm>
            <a:off x="666750" y="6603975"/>
            <a:ext cx="3302000" cy="497400"/>
          </a:xfrm>
          <a:prstGeom prst="rect">
            <a:avLst/>
          </a:prstGeom>
          <a:blipFill>
            <a:blip r:embed="rId7"/>
            <a:stretch>
              <a:fillRect/>
            </a:stretch>
          </a:blipFill>
        </p:spPr>
      </p:sp>
      <p:sp>
        <p:nvSpPr>
          <p:cNvPr id="69" name="Shape 69"/>
          <p:cNvSpPr txBox="1"/>
          <p:nvPr/>
        </p:nvSpPr>
        <p:spPr>
          <a:xfrm>
            <a:off x="786675" y="6667500"/>
            <a:ext cx="3141824" cy="448375"/>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Para</a:t>
            </a:r>
          </a:p>
        </p:txBody>
      </p:sp>
      <p:sp>
        <p:nvSpPr>
          <p:cNvPr id="70" name="Shape 70"/>
          <p:cNvSpPr/>
          <p:nvPr/>
        </p:nvSpPr>
        <p:spPr>
          <a:xfrm>
            <a:off x="5471575" y="6603975"/>
            <a:ext cx="3302000" cy="497400"/>
          </a:xfrm>
          <a:prstGeom prst="rect">
            <a:avLst/>
          </a:prstGeom>
          <a:blipFill>
            <a:blip r:embed="rId8"/>
            <a:stretch>
              <a:fillRect/>
            </a:stretch>
          </a:blipFill>
        </p:spPr>
      </p:sp>
      <p:sp>
        <p:nvSpPr>
          <p:cNvPr id="71" name="Shape 71"/>
          <p:cNvSpPr txBox="1"/>
          <p:nvPr/>
        </p:nvSpPr>
        <p:spPr>
          <a:xfrm>
            <a:off x="5588000" y="6667500"/>
            <a:ext cx="3141824" cy="448375"/>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Ayni</a:t>
            </a:r>
          </a:p>
        </p:txBody>
      </p:sp>
    </p:spTree>
    <p:extLst>
      <p:ext uri="{BB962C8B-B14F-4D97-AF65-F5344CB8AC3E}">
        <p14:creationId xmlns:p14="http://schemas.microsoft.com/office/powerpoint/2010/main" val="1626971687"/>
      </p:ext>
    </p:extLst>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74075" y="507975"/>
            <a:ext cx="9620600" cy="816340"/>
          </a:xfrm>
          <a:prstGeom prst="rect">
            <a:avLst/>
          </a:prstGeom>
        </p:spPr>
        <p:txBody>
          <a:bodyPr lIns="38100" tIns="38100" rIns="38100" bIns="38100" anchor="ctr" anchorCtr="0">
            <a:noAutofit/>
          </a:bodyPr>
          <a:lstStyle/>
          <a:p>
            <a:pPr marL="0" marR="0" indent="0" algn="ctr">
              <a:lnSpc>
                <a:spcPct val="120065"/>
              </a:lnSpc>
              <a:spcBef>
                <a:spcPts val="0"/>
              </a:spcBef>
              <a:spcAft>
                <a:spcPts val="0"/>
              </a:spcAft>
              <a:buNone/>
            </a:pPr>
            <a:r>
              <a:rPr lang="en-US" sz="4222">
                <a:solidFill>
                  <a:srgbClr val="000000"/>
                </a:solidFill>
                <a:latin typeface="Arial"/>
                <a:ea typeface="Arial"/>
                <a:cs typeface="Arial"/>
                <a:sym typeface="Arial"/>
              </a:rPr>
              <a:t>Yatırım Giderleri / İşletme Giderleri</a:t>
            </a:r>
          </a:p>
        </p:txBody>
      </p:sp>
      <p:sp>
        <p:nvSpPr>
          <p:cNvPr id="77" name="Shape 77"/>
          <p:cNvSpPr txBox="1">
            <a:spLocks noGrp="1"/>
          </p:cNvSpPr>
          <p:nvPr>
            <p:ph type="body" idx="1"/>
          </p:nvPr>
        </p:nvSpPr>
        <p:spPr>
          <a:xfrm>
            <a:off x="301625" y="1700375"/>
            <a:ext cx="9474200" cy="5175600"/>
          </a:xfrm>
          <a:prstGeom prst="rect">
            <a:avLst/>
          </a:prstGeom>
        </p:spPr>
        <p:txBody>
          <a:bodyPr lIns="38100" tIns="38100" rIns="38100" bIns="38100" anchor="t" anchorCtr="0">
            <a:noAutofit/>
          </a:bodyPr>
          <a:lstStyle/>
          <a:p>
            <a:pPr marL="0" marR="0" indent="0" algn="l">
              <a:lnSpc>
                <a:spcPct val="119921"/>
              </a:lnSpc>
              <a:spcBef>
                <a:spcPts val="0"/>
              </a:spcBef>
              <a:spcAft>
                <a:spcPts val="0"/>
              </a:spcAft>
              <a:buNone/>
            </a:pPr>
            <a:r>
              <a:rPr lang="en-US" sz="3555" b="1" u="sng">
                <a:solidFill>
                  <a:srgbClr val="000000"/>
                </a:solidFill>
                <a:latin typeface="Arial"/>
                <a:ea typeface="Arial"/>
                <a:cs typeface="Arial"/>
                <a:sym typeface="Arial"/>
              </a:rPr>
              <a:t>Yatırım Giderleri:</a:t>
            </a:r>
            <a:r>
              <a:rPr lang="en-US" sz="3555">
                <a:solidFill>
                  <a:srgbClr val="000000"/>
                </a:solidFill>
                <a:latin typeface="Arial"/>
                <a:ea typeface="Arial"/>
                <a:cs typeface="Arial"/>
                <a:sym typeface="Arial"/>
              </a:rPr>
              <a:t> </a:t>
            </a:r>
          </a:p>
          <a:p>
            <a:pPr marL="0" marR="0" indent="0" algn="l">
              <a:lnSpc>
                <a:spcPct val="119921"/>
              </a:lnSpc>
              <a:spcBef>
                <a:spcPts val="635"/>
              </a:spcBef>
              <a:spcAft>
                <a:spcPts val="0"/>
              </a:spcAft>
              <a:buNone/>
            </a:pPr>
            <a:r>
              <a:rPr lang="en-US" sz="3555">
                <a:solidFill>
                  <a:srgbClr val="000000"/>
                </a:solidFill>
                <a:latin typeface="Arial"/>
                <a:ea typeface="Arial"/>
                <a:cs typeface="Arial"/>
                <a:sym typeface="Arial"/>
              </a:rPr>
              <a:t>İşin ilk kuruluşunda</a:t>
            </a:r>
          </a:p>
          <a:p>
            <a:pPr marL="0" marR="0" indent="0" algn="l">
              <a:lnSpc>
                <a:spcPct val="119921"/>
              </a:lnSpc>
              <a:spcBef>
                <a:spcPts val="635"/>
              </a:spcBef>
              <a:spcAft>
                <a:spcPts val="0"/>
              </a:spcAft>
              <a:buNone/>
            </a:pPr>
            <a:r>
              <a:rPr lang="en-US" sz="3555">
                <a:solidFill>
                  <a:srgbClr val="000000"/>
                </a:solidFill>
                <a:latin typeface="Arial"/>
                <a:ea typeface="Arial"/>
                <a:cs typeface="Arial"/>
                <a:sym typeface="Arial"/>
              </a:rPr>
              <a:t>gereken</a:t>
            </a:r>
          </a:p>
          <a:p>
            <a:pPr marL="0" marR="0" indent="0" algn="l">
              <a:lnSpc>
                <a:spcPct val="119921"/>
              </a:lnSpc>
              <a:spcBef>
                <a:spcPts val="635"/>
              </a:spcBef>
              <a:spcAft>
                <a:spcPts val="0"/>
              </a:spcAft>
              <a:buNone/>
            </a:pPr>
            <a:r>
              <a:rPr lang="en-US" sz="3555">
                <a:solidFill>
                  <a:srgbClr val="000000"/>
                </a:solidFill>
                <a:latin typeface="Arial"/>
                <a:ea typeface="Arial"/>
                <a:cs typeface="Arial"/>
                <a:sym typeface="Arial"/>
              </a:rPr>
              <a:t>harcamalar.</a:t>
            </a:r>
          </a:p>
          <a:p>
            <a:endParaRPr lang="en-US" sz="3555">
              <a:solidFill>
                <a:srgbClr val="000000"/>
              </a:solidFill>
              <a:latin typeface="Arial"/>
              <a:ea typeface="Arial"/>
              <a:cs typeface="Arial"/>
              <a:sym typeface="Arial"/>
            </a:endParaRPr>
          </a:p>
          <a:p>
            <a:endParaRPr lang="en-US" sz="3555">
              <a:solidFill>
                <a:srgbClr val="000000"/>
              </a:solidFill>
              <a:latin typeface="Arial"/>
              <a:ea typeface="Arial"/>
              <a:cs typeface="Arial"/>
              <a:sym typeface="Arial"/>
            </a:endParaRPr>
          </a:p>
          <a:p>
            <a:pPr marL="0" marR="0" indent="0" algn="l">
              <a:lnSpc>
                <a:spcPct val="119791"/>
              </a:lnSpc>
              <a:spcBef>
                <a:spcPts val="479"/>
              </a:spcBef>
              <a:spcAft>
                <a:spcPts val="0"/>
              </a:spcAft>
              <a:buNone/>
            </a:pPr>
            <a:r>
              <a:rPr lang="en-US" sz="2666" b="1">
                <a:solidFill>
                  <a:srgbClr val="000000"/>
                </a:solidFill>
                <a:latin typeface="Arial"/>
                <a:ea typeface="Arial"/>
                <a:cs typeface="Arial"/>
                <a:sym typeface="Arial"/>
              </a:rPr>
              <a:t>Başlangıç giderleri = Yatırım giderleri + İşletme giderleri </a:t>
            </a:r>
          </a:p>
        </p:txBody>
      </p:sp>
      <p:sp>
        <p:nvSpPr>
          <p:cNvPr id="78" name="Shape 78"/>
          <p:cNvSpPr txBox="1"/>
          <p:nvPr/>
        </p:nvSpPr>
        <p:spPr>
          <a:xfrm>
            <a:off x="4942400" y="1781525"/>
            <a:ext cx="4193099" cy="3252949"/>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3555" b="1" u="sng">
                <a:solidFill>
                  <a:srgbClr val="000000"/>
                </a:solidFill>
                <a:latin typeface="Arial"/>
                <a:ea typeface="Arial"/>
                <a:cs typeface="Arial"/>
                <a:sym typeface="Arial"/>
              </a:rPr>
              <a:t>İşletme masrafları</a:t>
            </a:r>
            <a:r>
              <a:rPr lang="en-US" sz="3555">
                <a:solidFill>
                  <a:srgbClr val="000000"/>
                </a:solidFill>
                <a:latin typeface="Arial"/>
                <a:ea typeface="Arial"/>
                <a:cs typeface="Arial"/>
                <a:sym typeface="Arial"/>
              </a:rPr>
              <a:t>:</a:t>
            </a:r>
          </a:p>
          <a:p>
            <a:pPr marL="0" marR="0" indent="0" algn="l">
              <a:lnSpc>
                <a:spcPct val="100000"/>
              </a:lnSpc>
              <a:spcBef>
                <a:spcPts val="635"/>
              </a:spcBef>
              <a:spcAft>
                <a:spcPts val="0"/>
              </a:spcAft>
              <a:buNone/>
            </a:pPr>
            <a:r>
              <a:rPr lang="en-US" sz="3555">
                <a:solidFill>
                  <a:srgbClr val="000000"/>
                </a:solidFill>
                <a:latin typeface="Arial"/>
                <a:ea typeface="Arial"/>
                <a:cs typeface="Arial"/>
                <a:sym typeface="Arial"/>
              </a:rPr>
              <a:t>İşin yürütülmesi </a:t>
            </a:r>
          </a:p>
          <a:p>
            <a:pPr marL="0" marR="0" indent="0" algn="l">
              <a:lnSpc>
                <a:spcPct val="100000"/>
              </a:lnSpc>
              <a:spcBef>
                <a:spcPts val="635"/>
              </a:spcBef>
              <a:spcAft>
                <a:spcPts val="0"/>
              </a:spcAft>
              <a:buNone/>
            </a:pPr>
            <a:r>
              <a:rPr lang="en-US" sz="3555">
                <a:solidFill>
                  <a:srgbClr val="000000"/>
                </a:solidFill>
                <a:latin typeface="Arial"/>
                <a:ea typeface="Arial"/>
                <a:cs typeface="Arial"/>
                <a:sym typeface="Arial"/>
              </a:rPr>
              <a:t>için yapılması </a:t>
            </a:r>
          </a:p>
          <a:p>
            <a:pPr marL="0" marR="0" indent="0" algn="l">
              <a:lnSpc>
                <a:spcPct val="100000"/>
              </a:lnSpc>
              <a:spcBef>
                <a:spcPts val="635"/>
              </a:spcBef>
              <a:spcAft>
                <a:spcPts val="0"/>
              </a:spcAft>
              <a:buNone/>
            </a:pPr>
            <a:r>
              <a:rPr lang="en-US" sz="3555">
                <a:solidFill>
                  <a:srgbClr val="000000"/>
                </a:solidFill>
                <a:latin typeface="Arial"/>
                <a:ea typeface="Arial"/>
                <a:cs typeface="Arial"/>
                <a:sym typeface="Arial"/>
              </a:rPr>
              <a:t>gereken </a:t>
            </a:r>
          </a:p>
          <a:p>
            <a:pPr marL="0" marR="0" indent="0" algn="l">
              <a:lnSpc>
                <a:spcPct val="100000"/>
              </a:lnSpc>
              <a:spcBef>
                <a:spcPts val="635"/>
              </a:spcBef>
              <a:spcAft>
                <a:spcPts val="0"/>
              </a:spcAft>
              <a:buNone/>
            </a:pPr>
            <a:r>
              <a:rPr lang="en-US" sz="3555">
                <a:solidFill>
                  <a:srgbClr val="000000"/>
                </a:solidFill>
                <a:latin typeface="Arial"/>
                <a:ea typeface="Arial"/>
                <a:cs typeface="Arial"/>
                <a:sym typeface="Arial"/>
              </a:rPr>
              <a:t>harcamalar.</a:t>
            </a:r>
          </a:p>
        </p:txBody>
      </p:sp>
    </p:spTree>
    <p:extLst>
      <p:ext uri="{BB962C8B-B14F-4D97-AF65-F5344CB8AC3E}">
        <p14:creationId xmlns:p14="http://schemas.microsoft.com/office/powerpoint/2010/main" val="2502573437"/>
      </p:ext>
    </p:extLst>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74075" y="507975"/>
            <a:ext cx="9620600" cy="816340"/>
          </a:xfrm>
          <a:prstGeom prst="rect">
            <a:avLst/>
          </a:prstGeom>
        </p:spPr>
        <p:txBody>
          <a:bodyPr lIns="38100" tIns="38100" rIns="38100" bIns="38100" anchor="ctr" anchorCtr="0">
            <a:noAutofit/>
          </a:bodyPr>
          <a:lstStyle/>
          <a:p>
            <a:pPr marL="0" marR="0" indent="0" algn="ctr">
              <a:lnSpc>
                <a:spcPct val="120065"/>
              </a:lnSpc>
              <a:spcBef>
                <a:spcPts val="0"/>
              </a:spcBef>
              <a:spcAft>
                <a:spcPts val="0"/>
              </a:spcAft>
              <a:buNone/>
            </a:pPr>
            <a:r>
              <a:rPr lang="en-US" sz="4222">
                <a:solidFill>
                  <a:srgbClr val="000000"/>
                </a:solidFill>
                <a:latin typeface="Arial"/>
                <a:ea typeface="Arial"/>
                <a:cs typeface="Arial"/>
                <a:sym typeface="Arial"/>
              </a:rPr>
              <a:t>Yatırım Giderleri / İşletme Giderleri</a:t>
            </a:r>
          </a:p>
        </p:txBody>
      </p:sp>
      <p:sp>
        <p:nvSpPr>
          <p:cNvPr id="84" name="Shape 84"/>
          <p:cNvSpPr txBox="1"/>
          <p:nvPr/>
        </p:nvSpPr>
        <p:spPr>
          <a:xfrm>
            <a:off x="381000" y="1940275"/>
            <a:ext cx="4512374" cy="1654875"/>
          </a:xfrm>
          <a:prstGeom prst="rect">
            <a:avLst/>
          </a:prstGeom>
        </p:spPr>
        <p:txBody>
          <a:bodyPr lIns="38100" tIns="38100" rIns="38100" bIns="38100" anchor="t" anchorCtr="0">
            <a:noAutofit/>
          </a:bodyPr>
          <a:lstStyle/>
          <a:p>
            <a:pPr marL="381000" marR="0" lvl="0" indent="-163688" algn="l">
              <a:lnSpc>
                <a:spcPct val="120312"/>
              </a:lnSpc>
              <a:spcBef>
                <a:spcPts val="323"/>
              </a:spcBef>
              <a:spcAft>
                <a:spcPts val="0"/>
              </a:spcAft>
              <a:buClr>
                <a:srgbClr val="000000"/>
              </a:buClr>
              <a:buSzPct val="164609"/>
              <a:buFont typeface="Arial"/>
              <a:buChar char="•"/>
            </a:pPr>
            <a:r>
              <a:rPr lang="en-US" sz="1777">
                <a:solidFill>
                  <a:srgbClr val="000000"/>
                </a:solidFill>
                <a:latin typeface="Arial"/>
                <a:ea typeface="Arial"/>
                <a:cs typeface="Arial"/>
                <a:sym typeface="Arial"/>
              </a:rPr>
              <a:t>Bina ve İnşaat Giderleri 20.000 </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İnşaat, </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Dekorasyon v.s. </a:t>
            </a:r>
          </a:p>
        </p:txBody>
      </p:sp>
      <p:sp>
        <p:nvSpPr>
          <p:cNvPr id="85" name="Shape 85"/>
          <p:cNvSpPr txBox="1"/>
          <p:nvPr/>
        </p:nvSpPr>
        <p:spPr>
          <a:xfrm>
            <a:off x="5822575" y="2180150"/>
            <a:ext cx="3951449" cy="3894999"/>
          </a:xfrm>
          <a:prstGeom prst="rect">
            <a:avLst/>
          </a:prstGeom>
        </p:spPr>
        <p:txBody>
          <a:bodyPr lIns="38100" tIns="38100" rIns="38100" bIns="38100" anchor="t" anchorCtr="0">
            <a:noAutofit/>
          </a:bodyPr>
          <a:lstStyle/>
          <a:p>
            <a:pPr marL="381000" marR="0" lvl="0" indent="-163688" algn="l">
              <a:lnSpc>
                <a:spcPct val="120312"/>
              </a:lnSpc>
              <a:spcBef>
                <a:spcPts val="0"/>
              </a:spcBef>
              <a:spcAft>
                <a:spcPts val="0"/>
              </a:spcAft>
              <a:buClr>
                <a:srgbClr val="000000"/>
              </a:buClr>
              <a:buSzPct val="164609"/>
              <a:buFont typeface="Arial"/>
              <a:buChar char="•"/>
            </a:pPr>
            <a:r>
              <a:rPr lang="en-US" sz="1777">
                <a:solidFill>
                  <a:srgbClr val="000000"/>
                </a:solidFill>
                <a:latin typeface="Arial"/>
                <a:ea typeface="Arial"/>
                <a:cs typeface="Arial"/>
                <a:sym typeface="Arial"/>
              </a:rPr>
              <a:t>Kira 12.000</a:t>
            </a:r>
          </a:p>
          <a:p>
            <a:pPr marL="381000" marR="0" lvl="0" indent="-163688" algn="l">
              <a:lnSpc>
                <a:spcPct val="120312"/>
              </a:lnSpc>
              <a:spcBef>
                <a:spcPts val="323"/>
              </a:spcBef>
              <a:spcAft>
                <a:spcPts val="0"/>
              </a:spcAft>
              <a:buClr>
                <a:srgbClr val="000000"/>
              </a:buClr>
              <a:buSzPct val="164609"/>
              <a:buFont typeface="Arial"/>
              <a:buChar char="•"/>
            </a:pPr>
            <a:r>
              <a:rPr lang="en-US" sz="1777">
                <a:solidFill>
                  <a:srgbClr val="000000"/>
                </a:solidFill>
                <a:latin typeface="Arial"/>
                <a:ea typeface="Arial"/>
                <a:cs typeface="Arial"/>
                <a:sym typeface="Arial"/>
              </a:rPr>
              <a:t>Personel giderleri 24.000</a:t>
            </a:r>
          </a:p>
          <a:p>
            <a:endParaRPr lang="en-US" sz="1777">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a:solidFill>
                  <a:srgbClr val="000000"/>
                </a:solidFill>
                <a:latin typeface="Arial"/>
                <a:ea typeface="Arial"/>
                <a:cs typeface="Arial"/>
                <a:sym typeface="Arial"/>
              </a:rPr>
              <a:t>Hammadde 10.000</a:t>
            </a:r>
          </a:p>
          <a:p>
            <a:endParaRPr lang="en-US" sz="1777">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a:solidFill>
                  <a:srgbClr val="000000"/>
                </a:solidFill>
                <a:latin typeface="Arial"/>
                <a:ea typeface="Arial"/>
                <a:cs typeface="Arial"/>
                <a:sym typeface="Arial"/>
              </a:rPr>
              <a:t>Diğer İşletme Giderleri 14.000 </a:t>
            </a:r>
          </a:p>
          <a:p>
            <a:endParaRPr lang="en-US" sz="1777">
              <a:solidFill>
                <a:srgbClr val="000000"/>
              </a:solidFill>
              <a:latin typeface="Arial"/>
              <a:ea typeface="Arial"/>
              <a:cs typeface="Arial"/>
              <a:sym typeface="Arial"/>
            </a:endParaRPr>
          </a:p>
          <a:p>
            <a:endParaRPr lang="en-US" sz="1777">
              <a:solidFill>
                <a:srgbClr val="000000"/>
              </a:solidFill>
              <a:latin typeface="Arial"/>
              <a:ea typeface="Arial"/>
              <a:cs typeface="Arial"/>
              <a:sym typeface="Arial"/>
            </a:endParaRPr>
          </a:p>
          <a:p>
            <a:endParaRPr lang="en-US" sz="1777">
              <a:solidFill>
                <a:srgbClr val="000000"/>
              </a:solidFill>
              <a:latin typeface="Arial"/>
              <a:ea typeface="Arial"/>
              <a:cs typeface="Arial"/>
              <a:sym typeface="Arial"/>
            </a:endParaRPr>
          </a:p>
          <a:p>
            <a:endParaRPr lang="en-US" sz="1777">
              <a:solidFill>
                <a:srgbClr val="000000"/>
              </a:solidFill>
              <a:latin typeface="Arial"/>
              <a:ea typeface="Arial"/>
              <a:cs typeface="Arial"/>
              <a:sym typeface="Arial"/>
            </a:endParaRPr>
          </a:p>
          <a:p>
            <a:endParaRPr lang="en-US" sz="1777">
              <a:solidFill>
                <a:srgbClr val="000000"/>
              </a:solidFill>
              <a:latin typeface="Arial"/>
              <a:ea typeface="Arial"/>
              <a:cs typeface="Arial"/>
              <a:sym typeface="Arial"/>
            </a:endParaRPr>
          </a:p>
        </p:txBody>
      </p:sp>
      <p:sp>
        <p:nvSpPr>
          <p:cNvPr id="86" name="Shape 86"/>
          <p:cNvSpPr txBox="1"/>
          <p:nvPr/>
        </p:nvSpPr>
        <p:spPr>
          <a:xfrm>
            <a:off x="301625" y="4580800"/>
            <a:ext cx="4672875" cy="2214024"/>
          </a:xfrm>
          <a:prstGeom prst="rect">
            <a:avLst/>
          </a:prstGeom>
        </p:spPr>
        <p:txBody>
          <a:bodyPr lIns="38100" tIns="38100" rIns="38100" bIns="38100" anchor="t" anchorCtr="0">
            <a:noAutofit/>
          </a:bodyPr>
          <a:lstStyle/>
          <a:p>
            <a:pPr marL="381000" marR="0" lvl="0" indent="-163688" algn="l">
              <a:lnSpc>
                <a:spcPct val="120312"/>
              </a:lnSpc>
              <a:spcBef>
                <a:spcPts val="323"/>
              </a:spcBef>
              <a:spcAft>
                <a:spcPts val="0"/>
              </a:spcAft>
              <a:buClr>
                <a:srgbClr val="000000"/>
              </a:buClr>
              <a:buSzPct val="164609"/>
              <a:buFont typeface="Arial"/>
              <a:buChar char="•"/>
            </a:pPr>
            <a:r>
              <a:rPr lang="en-US" sz="1777">
                <a:solidFill>
                  <a:srgbClr val="000000"/>
                </a:solidFill>
                <a:latin typeface="Arial"/>
                <a:ea typeface="Arial"/>
                <a:cs typeface="Arial"/>
                <a:sym typeface="Arial"/>
              </a:rPr>
              <a:t>
Kuruluş giderleri 8.000 </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Kira 3.000</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Personel 2.000</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Hammadde 3.000</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Elektrik, su v.s 2.000</a:t>
            </a:r>
          </a:p>
        </p:txBody>
      </p:sp>
      <p:sp>
        <p:nvSpPr>
          <p:cNvPr id="87" name="Shape 87"/>
          <p:cNvSpPr txBox="1"/>
          <p:nvPr/>
        </p:nvSpPr>
        <p:spPr>
          <a:xfrm>
            <a:off x="381000" y="3300225"/>
            <a:ext cx="4353625" cy="1413224"/>
          </a:xfrm>
          <a:prstGeom prst="rect">
            <a:avLst/>
          </a:prstGeom>
        </p:spPr>
        <p:txBody>
          <a:bodyPr lIns="38100" tIns="38100" rIns="38100" bIns="38100" anchor="t" anchorCtr="0">
            <a:noAutofit/>
          </a:bodyPr>
          <a:lstStyle/>
          <a:p>
            <a:pPr marL="381000" marR="0" lvl="0" indent="-163688" algn="l">
              <a:lnSpc>
                <a:spcPct val="120312"/>
              </a:lnSpc>
              <a:spcBef>
                <a:spcPts val="323"/>
              </a:spcBef>
              <a:spcAft>
                <a:spcPts val="0"/>
              </a:spcAft>
              <a:buClr>
                <a:srgbClr val="000000"/>
              </a:buClr>
              <a:buSzPct val="164609"/>
              <a:buFont typeface="Arial"/>
              <a:buChar char="•"/>
            </a:pPr>
            <a:r>
              <a:rPr lang="en-US" sz="1777">
                <a:solidFill>
                  <a:srgbClr val="000000"/>
                </a:solidFill>
                <a:latin typeface="Arial"/>
                <a:ea typeface="Arial"/>
                <a:cs typeface="Arial"/>
                <a:sym typeface="Arial"/>
              </a:rPr>
              <a:t>Donanım 10.000 </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Demirbaşlar, </a:t>
            </a:r>
          </a:p>
          <a:p>
            <a:pPr marL="762000" marR="0" lvl="1" indent="-163688" algn="l">
              <a:lnSpc>
                <a:spcPct val="120312"/>
              </a:lnSpc>
              <a:spcBef>
                <a:spcPts val="323"/>
              </a:spcBef>
              <a:spcAft>
                <a:spcPts val="0"/>
              </a:spcAft>
              <a:buClr>
                <a:srgbClr val="000000"/>
              </a:buClr>
              <a:buSzPct val="98765"/>
              <a:buFont typeface="Courier New"/>
              <a:buChar char="o"/>
            </a:pPr>
            <a:r>
              <a:rPr lang="en-US" sz="1777">
                <a:solidFill>
                  <a:srgbClr val="000000"/>
                </a:solidFill>
                <a:latin typeface="Arial"/>
                <a:ea typeface="Arial"/>
                <a:cs typeface="Arial"/>
                <a:sym typeface="Arial"/>
              </a:rPr>
              <a:t>Ekipmanlar v.s. </a:t>
            </a:r>
          </a:p>
        </p:txBody>
      </p:sp>
      <p:sp>
        <p:nvSpPr>
          <p:cNvPr id="88" name="Shape 88"/>
          <p:cNvSpPr txBox="1"/>
          <p:nvPr/>
        </p:nvSpPr>
        <p:spPr>
          <a:xfrm>
            <a:off x="2942150" y="6820950"/>
            <a:ext cx="1951199" cy="347824"/>
          </a:xfrm>
          <a:prstGeom prst="rect">
            <a:avLst/>
          </a:prstGeom>
        </p:spPr>
        <p:txBody>
          <a:bodyPr lIns="38100" tIns="38100" rIns="38100" bIns="38100" anchor="t" anchorCtr="0">
            <a:noAutofit/>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Toplam 40.000</a:t>
            </a:r>
          </a:p>
        </p:txBody>
      </p:sp>
      <p:sp>
        <p:nvSpPr>
          <p:cNvPr id="89" name="Shape 89"/>
          <p:cNvSpPr txBox="1"/>
          <p:nvPr/>
        </p:nvSpPr>
        <p:spPr>
          <a:xfrm>
            <a:off x="7343050" y="6741575"/>
            <a:ext cx="2430975" cy="347824"/>
          </a:xfrm>
          <a:prstGeom prst="rect">
            <a:avLst/>
          </a:prstGeom>
        </p:spPr>
        <p:txBody>
          <a:bodyPr lIns="38100" tIns="38100" rIns="38100" bIns="38100" anchor="t" anchorCtr="0">
            <a:noAutofit/>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Toplam 60.000</a:t>
            </a:r>
          </a:p>
        </p:txBody>
      </p:sp>
      <p:sp>
        <p:nvSpPr>
          <p:cNvPr id="90" name="Shape 90"/>
          <p:cNvSpPr/>
          <p:nvPr/>
        </p:nvSpPr>
        <p:spPr>
          <a:xfrm>
            <a:off x="5069400" y="1481650"/>
            <a:ext cx="21150" cy="5609149"/>
          </a:xfrm>
          <a:prstGeom prst="rect">
            <a:avLst/>
          </a:prstGeom>
          <a:blipFill>
            <a:blip r:embed="rId3"/>
            <a:stretch>
              <a:fillRect/>
            </a:stretch>
          </a:blipFill>
        </p:spPr>
      </p:sp>
    </p:spTree>
    <p:extLst>
      <p:ext uri="{BB962C8B-B14F-4D97-AF65-F5344CB8AC3E}">
        <p14:creationId xmlns:p14="http://schemas.microsoft.com/office/powerpoint/2010/main" val="3310523231"/>
      </p:ext>
    </p:extLst>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421675" y="661450"/>
            <a:ext cx="7017100" cy="854868"/>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Üretim Maliyeti</a:t>
            </a:r>
          </a:p>
        </p:txBody>
      </p:sp>
      <p:sp>
        <p:nvSpPr>
          <p:cNvPr id="96" name="Shape 96"/>
          <p:cNvSpPr txBox="1"/>
          <p:nvPr/>
        </p:nvSpPr>
        <p:spPr>
          <a:xfrm>
            <a:off x="1021275" y="2421800"/>
            <a:ext cx="2191099" cy="2104650"/>
          </a:xfrm>
          <a:prstGeom prst="rect">
            <a:avLst/>
          </a:prstGeom>
        </p:spPr>
        <p:txBody>
          <a:bodyPr lIns="38100" tIns="38100" rIns="38100" bIns="38100" anchor="t" anchorCtr="0">
            <a:noAutofit/>
          </a:bodyPr>
          <a:lstStyle/>
          <a:p>
            <a:pPr marL="0" marR="0" indent="0" algn="l">
              <a:lnSpc>
                <a:spcPct val="120089"/>
              </a:lnSpc>
              <a:spcBef>
                <a:spcPts val="563"/>
              </a:spcBef>
              <a:spcAft>
                <a:spcPts val="0"/>
              </a:spcAft>
              <a:buNone/>
            </a:pPr>
            <a:r>
              <a:rPr lang="en-US" sz="2555">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Doğrudan maliyet</a:t>
            </a:r>
          </a:p>
        </p:txBody>
      </p:sp>
      <p:sp>
        <p:nvSpPr>
          <p:cNvPr id="97" name="Shape 97"/>
          <p:cNvSpPr txBox="1"/>
          <p:nvPr/>
        </p:nvSpPr>
        <p:spPr>
          <a:xfrm>
            <a:off x="3421925" y="2501175"/>
            <a:ext cx="935200" cy="2104650"/>
          </a:xfrm>
          <a:prstGeom prst="rect">
            <a:avLst/>
          </a:prstGeom>
        </p:spPr>
        <p:txBody>
          <a:bodyPr lIns="38100" tIns="38100" rIns="38100" bIns="38100" anchor="t" anchorCtr="0">
            <a:noAutofit/>
          </a:bodyPr>
          <a:lstStyle/>
          <a:p>
            <a:pPr marL="0" marR="0" indent="0" algn="l">
              <a:lnSpc>
                <a:spcPct val="120000"/>
              </a:lnSpc>
              <a:spcBef>
                <a:spcPts val="104"/>
              </a:spcBef>
              <a:spcAft>
                <a:spcPts val="0"/>
              </a:spcAft>
              <a:buNone/>
            </a:pPr>
            <a:r>
              <a:rPr lang="en-US" sz="3111">
                <a:solidFill>
                  <a:srgbClr val="FFFFFF"/>
                </a:solidFill>
                <a:latin typeface="Arial"/>
                <a:ea typeface="Arial"/>
                <a:cs typeface="Arial"/>
                <a:sym typeface="Arial"/>
              </a:rPr>
              <a:t>
</a:t>
            </a:r>
          </a:p>
          <a:p>
            <a:pPr marL="0" marR="0" indent="0" algn="ctr">
              <a:lnSpc>
                <a:spcPct val="120089"/>
              </a:lnSpc>
              <a:spcBef>
                <a:spcPts val="563"/>
              </a:spcBef>
              <a:spcAft>
                <a:spcPts val="0"/>
              </a:spcAft>
              <a:buNone/>
            </a:pPr>
            <a:r>
              <a:rPr lang="en-US" sz="3111">
                <a:solidFill>
                  <a:srgbClr val="000000"/>
                </a:solidFill>
                <a:latin typeface="Arial"/>
                <a:ea typeface="Arial"/>
                <a:cs typeface="Arial"/>
                <a:sym typeface="Arial"/>
              </a:rPr>
              <a:t>+</a:t>
            </a:r>
          </a:p>
        </p:txBody>
      </p:sp>
      <p:sp>
        <p:nvSpPr>
          <p:cNvPr id="98" name="Shape 98"/>
          <p:cNvSpPr txBox="1"/>
          <p:nvPr/>
        </p:nvSpPr>
        <p:spPr>
          <a:xfrm>
            <a:off x="4781900" y="2501175"/>
            <a:ext cx="2049974" cy="2104650"/>
          </a:xfrm>
          <a:prstGeom prst="rect">
            <a:avLst/>
          </a:prstGeom>
        </p:spPr>
        <p:txBody>
          <a:bodyPr lIns="38100" tIns="38100" rIns="38100" bIns="38100" anchor="t" anchorCtr="0">
            <a:noAutofit/>
          </a:bodyPr>
          <a:lstStyle/>
          <a:p>
            <a:pPr marL="0" marR="0" indent="0" algn="l">
              <a:lnSpc>
                <a:spcPct val="120089"/>
              </a:lnSpc>
              <a:spcBef>
                <a:spcPts val="563"/>
              </a:spcBef>
              <a:spcAft>
                <a:spcPts val="0"/>
              </a:spcAft>
              <a:buNone/>
            </a:pPr>
            <a:r>
              <a:rPr lang="en-US" sz="2000">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Dolaylı maliyet</a:t>
            </a:r>
          </a:p>
        </p:txBody>
      </p:sp>
      <p:sp>
        <p:nvSpPr>
          <p:cNvPr id="99" name="Shape 99"/>
          <p:cNvSpPr txBox="1"/>
          <p:nvPr/>
        </p:nvSpPr>
        <p:spPr>
          <a:xfrm>
            <a:off x="6863275" y="2501175"/>
            <a:ext cx="645925" cy="2104650"/>
          </a:xfrm>
          <a:prstGeom prst="rect">
            <a:avLst/>
          </a:prstGeom>
        </p:spPr>
        <p:txBody>
          <a:bodyPr lIns="38100" tIns="38100" rIns="38100" bIns="38100" anchor="t" anchorCtr="0">
            <a:noAutofit/>
          </a:bodyPr>
          <a:lstStyle/>
          <a:p>
            <a:pPr marL="0" marR="0" indent="0" algn="ctr">
              <a:lnSpc>
                <a:spcPct val="120089"/>
              </a:lnSpc>
              <a:spcBef>
                <a:spcPts val="563"/>
              </a:spcBef>
              <a:spcAft>
                <a:spcPts val="0"/>
              </a:spcAft>
              <a:buNone/>
            </a:pPr>
            <a:r>
              <a:rPr lang="en-US" sz="3111">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a:t>
            </a:r>
          </a:p>
        </p:txBody>
      </p:sp>
      <p:sp>
        <p:nvSpPr>
          <p:cNvPr id="100" name="Shape 100"/>
          <p:cNvSpPr txBox="1"/>
          <p:nvPr/>
        </p:nvSpPr>
        <p:spPr>
          <a:xfrm>
            <a:off x="8078600" y="2499425"/>
            <a:ext cx="1616074" cy="2104650"/>
          </a:xfrm>
          <a:prstGeom prst="rect">
            <a:avLst/>
          </a:prstGeom>
        </p:spPr>
        <p:txBody>
          <a:bodyPr lIns="38100" tIns="38100" rIns="38100" bIns="38100" anchor="t" anchorCtr="0">
            <a:noAutofit/>
          </a:bodyPr>
          <a:lstStyle/>
          <a:p>
            <a:pPr marL="0" marR="0" indent="0" algn="l">
              <a:lnSpc>
                <a:spcPct val="120089"/>
              </a:lnSpc>
              <a:spcBef>
                <a:spcPts val="563"/>
              </a:spcBef>
              <a:spcAft>
                <a:spcPts val="0"/>
              </a:spcAft>
              <a:buNone/>
            </a:pPr>
            <a:r>
              <a:rPr lang="en-US" sz="2000">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Toplam maliyet</a:t>
            </a:r>
          </a:p>
        </p:txBody>
      </p:sp>
      <p:sp>
        <p:nvSpPr>
          <p:cNvPr id="101" name="Shape 101"/>
          <p:cNvSpPr/>
          <p:nvPr/>
        </p:nvSpPr>
        <p:spPr>
          <a:xfrm>
            <a:off x="751400" y="2370650"/>
            <a:ext cx="21150" cy="2243650"/>
          </a:xfrm>
          <a:prstGeom prst="rect">
            <a:avLst/>
          </a:prstGeom>
          <a:blipFill>
            <a:blip r:embed="rId3"/>
            <a:stretch>
              <a:fillRect/>
            </a:stretch>
          </a:blipFill>
        </p:spPr>
      </p:sp>
      <p:sp>
        <p:nvSpPr>
          <p:cNvPr id="102" name="Shape 102"/>
          <p:cNvSpPr/>
          <p:nvPr/>
        </p:nvSpPr>
        <p:spPr>
          <a:xfrm>
            <a:off x="9704900" y="2444725"/>
            <a:ext cx="31750" cy="2137825"/>
          </a:xfrm>
          <a:prstGeom prst="rect">
            <a:avLst/>
          </a:prstGeom>
          <a:blipFill>
            <a:blip r:embed="rId4"/>
            <a:stretch>
              <a:fillRect/>
            </a:stretch>
          </a:blipFill>
        </p:spPr>
      </p:sp>
      <p:sp>
        <p:nvSpPr>
          <p:cNvPr id="103" name="Shape 103"/>
          <p:cNvSpPr/>
          <p:nvPr/>
        </p:nvSpPr>
        <p:spPr>
          <a:xfrm>
            <a:off x="751400" y="2434150"/>
            <a:ext cx="8974650" cy="31725"/>
          </a:xfrm>
          <a:prstGeom prst="rect">
            <a:avLst/>
          </a:prstGeom>
          <a:blipFill>
            <a:blip r:embed="rId5"/>
            <a:stretch>
              <a:fillRect/>
            </a:stretch>
          </a:blipFill>
        </p:spPr>
      </p:sp>
      <p:sp>
        <p:nvSpPr>
          <p:cNvPr id="104" name="Shape 104"/>
          <p:cNvSpPr/>
          <p:nvPr/>
        </p:nvSpPr>
        <p:spPr>
          <a:xfrm>
            <a:off x="751400" y="4519075"/>
            <a:ext cx="8974650" cy="74074"/>
          </a:xfrm>
          <a:prstGeom prst="rect">
            <a:avLst/>
          </a:prstGeom>
          <a:blipFill>
            <a:blip r:embed="rId6"/>
            <a:stretch>
              <a:fillRect/>
            </a:stretch>
          </a:blipFill>
        </p:spPr>
      </p:sp>
    </p:spTree>
    <p:extLst>
      <p:ext uri="{BB962C8B-B14F-4D97-AF65-F5344CB8AC3E}">
        <p14:creationId xmlns:p14="http://schemas.microsoft.com/office/powerpoint/2010/main" val="441145440"/>
      </p:ext>
    </p:extLst>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22650" y="421550"/>
            <a:ext cx="9015574" cy="725299"/>
          </a:xfrm>
          <a:prstGeom prst="rect">
            <a:avLst/>
          </a:prstGeom>
        </p:spPr>
        <p:txBody>
          <a:bodyPr lIns="38100" tIns="38100" rIns="38100" bIns="38100" anchor="t" anchorCtr="0">
            <a:noAutofit/>
          </a:bodyPr>
          <a:lstStyle/>
          <a:p>
            <a:pPr marL="0" marR="0" indent="0" algn="l">
              <a:lnSpc>
                <a:spcPct val="108035"/>
              </a:lnSpc>
              <a:spcBef>
                <a:spcPts val="0"/>
              </a:spcBef>
              <a:spcAft>
                <a:spcPts val="0"/>
              </a:spcAft>
              <a:buNone/>
            </a:pPr>
            <a:r>
              <a:rPr lang="en-US" sz="3111">
                <a:solidFill>
                  <a:srgbClr val="000000"/>
                </a:solidFill>
                <a:latin typeface="Arial"/>
                <a:ea typeface="Arial"/>
                <a:cs typeface="Arial"/>
                <a:sym typeface="Arial"/>
              </a:rPr>
              <a:t>Doğrudan maliyet</a:t>
            </a:r>
          </a:p>
        </p:txBody>
      </p:sp>
      <p:sp>
        <p:nvSpPr>
          <p:cNvPr id="110" name="Shape 110"/>
          <p:cNvSpPr/>
          <p:nvPr/>
        </p:nvSpPr>
        <p:spPr>
          <a:xfrm>
            <a:off x="814900" y="1714500"/>
            <a:ext cx="8445500" cy="5058825"/>
          </a:xfrm>
          <a:prstGeom prst="rect">
            <a:avLst/>
          </a:prstGeom>
          <a:blipFill>
            <a:blip r:embed="rId3"/>
            <a:stretch>
              <a:fillRect/>
            </a:stretch>
          </a:blipFill>
        </p:spPr>
      </p:sp>
      <p:sp>
        <p:nvSpPr>
          <p:cNvPr id="111" name="Shape 111"/>
          <p:cNvSpPr txBox="1"/>
          <p:nvPr/>
        </p:nvSpPr>
        <p:spPr>
          <a:xfrm>
            <a:off x="941900" y="1781525"/>
            <a:ext cx="2513875" cy="1469650"/>
          </a:xfrm>
          <a:prstGeom prst="rect">
            <a:avLst/>
          </a:prstGeom>
        </p:spPr>
        <p:txBody>
          <a:bodyPr lIns="38100" tIns="38100" rIns="38100" bIns="38100" anchor="t" anchorCtr="0">
            <a:noAutofit/>
          </a:bodyPr>
          <a:lstStyle/>
          <a:p>
            <a:pPr marL="0" marR="0" indent="0" algn="l">
              <a:lnSpc>
                <a:spcPct val="119886"/>
              </a:lnSpc>
              <a:spcBef>
                <a:spcPts val="0"/>
              </a:spcBef>
              <a:spcAft>
                <a:spcPts val="0"/>
              </a:spcAft>
              <a:buNone/>
            </a:pPr>
            <a:r>
              <a:rPr lang="en-US" sz="2444">
                <a:solidFill>
                  <a:srgbClr val="000000"/>
                </a:solidFill>
                <a:latin typeface="Arial"/>
                <a:ea typeface="Arial"/>
                <a:cs typeface="Arial"/>
                <a:sym typeface="Arial"/>
              </a:rPr>
              <a:t>Hammadde</a:t>
            </a:r>
          </a:p>
        </p:txBody>
      </p:sp>
      <p:sp>
        <p:nvSpPr>
          <p:cNvPr id="112" name="Shape 112"/>
          <p:cNvSpPr txBox="1"/>
          <p:nvPr/>
        </p:nvSpPr>
        <p:spPr>
          <a:xfrm>
            <a:off x="3582450" y="1781525"/>
            <a:ext cx="1432624" cy="1469650"/>
          </a:xfrm>
          <a:prstGeom prst="rect">
            <a:avLst/>
          </a:prstGeom>
        </p:spPr>
        <p:txBody>
          <a:bodyPr lIns="38100" tIns="38100" rIns="38100" bIns="38100" anchor="t" anchorCtr="0">
            <a:noAutofit/>
          </a:bodyPr>
          <a:lstStyle/>
          <a:p>
            <a:pPr marL="0" marR="0" indent="0" algn="l">
              <a:lnSpc>
                <a:spcPct val="119886"/>
              </a:lnSpc>
              <a:spcBef>
                <a:spcPts val="0"/>
              </a:spcBef>
              <a:spcAft>
                <a:spcPts val="0"/>
              </a:spcAft>
              <a:buNone/>
            </a:pPr>
            <a:r>
              <a:rPr lang="en-US" sz="2444">
                <a:solidFill>
                  <a:srgbClr val="000000"/>
                </a:solidFill>
                <a:latin typeface="Arial"/>
                <a:ea typeface="Arial"/>
                <a:cs typeface="Arial"/>
                <a:sym typeface="Arial"/>
              </a:rPr>
              <a:t>Kg / Adet Maliyet</a:t>
            </a:r>
          </a:p>
        </p:txBody>
      </p:sp>
      <p:sp>
        <p:nvSpPr>
          <p:cNvPr id="113" name="Shape 113"/>
          <p:cNvSpPr txBox="1"/>
          <p:nvPr/>
        </p:nvSpPr>
        <p:spPr>
          <a:xfrm>
            <a:off x="5143500" y="1781525"/>
            <a:ext cx="1970600" cy="1469650"/>
          </a:xfrm>
          <a:prstGeom prst="rect">
            <a:avLst/>
          </a:prstGeom>
        </p:spPr>
        <p:txBody>
          <a:bodyPr lIns="38100" tIns="38100" rIns="38100" bIns="38100" anchor="t" anchorCtr="0">
            <a:noAutofit/>
          </a:bodyPr>
          <a:lstStyle/>
          <a:p>
            <a:pPr marL="0" marR="0" indent="0" algn="l">
              <a:lnSpc>
                <a:spcPct val="119886"/>
              </a:lnSpc>
              <a:spcBef>
                <a:spcPts val="0"/>
              </a:spcBef>
              <a:spcAft>
                <a:spcPts val="0"/>
              </a:spcAft>
              <a:buNone/>
            </a:pPr>
            <a:r>
              <a:rPr lang="en-US" sz="2444">
                <a:solidFill>
                  <a:srgbClr val="000000"/>
                </a:solidFill>
                <a:latin typeface="Arial"/>
                <a:ea typeface="Arial"/>
                <a:cs typeface="Arial"/>
                <a:sym typeface="Arial"/>
              </a:rPr>
              <a:t>Kg / Adet</a:t>
            </a:r>
          </a:p>
          <a:p>
            <a:pPr marL="0" marR="0" indent="0" algn="l">
              <a:lnSpc>
                <a:spcPct val="119886"/>
              </a:lnSpc>
              <a:spcBef>
                <a:spcPts val="438"/>
              </a:spcBef>
              <a:spcAft>
                <a:spcPts val="0"/>
              </a:spcAft>
              <a:buNone/>
            </a:pPr>
            <a:r>
              <a:rPr lang="en-US" sz="2444">
                <a:solidFill>
                  <a:srgbClr val="000000"/>
                </a:solidFill>
                <a:latin typeface="Arial"/>
                <a:ea typeface="Arial"/>
                <a:cs typeface="Arial"/>
                <a:sym typeface="Arial"/>
              </a:rPr>
              <a:t>Kullanılan miktar</a:t>
            </a:r>
          </a:p>
        </p:txBody>
      </p:sp>
      <p:sp>
        <p:nvSpPr>
          <p:cNvPr id="114" name="Shape 114"/>
          <p:cNvSpPr txBox="1"/>
          <p:nvPr/>
        </p:nvSpPr>
        <p:spPr>
          <a:xfrm>
            <a:off x="7242525" y="1781525"/>
            <a:ext cx="1972374" cy="1469650"/>
          </a:xfrm>
          <a:prstGeom prst="rect">
            <a:avLst/>
          </a:prstGeom>
        </p:spPr>
        <p:txBody>
          <a:bodyPr lIns="38100" tIns="38100" rIns="38100" bIns="38100" anchor="t" anchorCtr="0">
            <a:noAutofit/>
          </a:bodyPr>
          <a:lstStyle/>
          <a:p>
            <a:pPr marL="0" marR="0" indent="0" algn="l">
              <a:lnSpc>
                <a:spcPct val="119886"/>
              </a:lnSpc>
              <a:spcBef>
                <a:spcPts val="0"/>
              </a:spcBef>
              <a:spcAft>
                <a:spcPts val="0"/>
              </a:spcAft>
              <a:buNone/>
            </a:pPr>
            <a:r>
              <a:rPr lang="en-US" sz="2444">
                <a:solidFill>
                  <a:srgbClr val="000000"/>
                </a:solidFill>
                <a:latin typeface="Arial"/>
                <a:ea typeface="Arial"/>
                <a:cs typeface="Arial"/>
                <a:sym typeface="Arial"/>
              </a:rPr>
              <a:t>Ürün başına doğrudan maliyet</a:t>
            </a:r>
          </a:p>
        </p:txBody>
      </p:sp>
      <p:sp>
        <p:nvSpPr>
          <p:cNvPr id="115" name="Shape 115"/>
          <p:cNvSpPr txBox="1"/>
          <p:nvPr/>
        </p:nvSpPr>
        <p:spPr>
          <a:xfrm>
            <a:off x="941900" y="6036025"/>
            <a:ext cx="8272974" cy="746474"/>
          </a:xfrm>
          <a:prstGeom prst="rect">
            <a:avLst/>
          </a:prstGeom>
        </p:spPr>
        <p:txBody>
          <a:bodyPr lIns="38100" tIns="38100" rIns="38100" bIns="38100" anchor="t" anchorCtr="0">
            <a:noAutofit/>
          </a:bodyPr>
          <a:lstStyle/>
          <a:p>
            <a:pPr marL="0" marR="0" indent="0" algn="l">
              <a:lnSpc>
                <a:spcPct val="120138"/>
              </a:lnSpc>
              <a:spcBef>
                <a:spcPts val="365"/>
              </a:spcBef>
              <a:spcAft>
                <a:spcPts val="0"/>
              </a:spcAft>
              <a:buNone/>
            </a:pPr>
            <a:r>
              <a:rPr lang="en-US" sz="2000" b="1">
                <a:solidFill>
                  <a:srgbClr val="000000"/>
                </a:solidFill>
                <a:latin typeface="Arial"/>
                <a:ea typeface="Arial"/>
                <a:cs typeface="Arial"/>
                <a:sym typeface="Arial"/>
              </a:rPr>
              <a:t>
Ürün Başına Toplam Doğrudan Maliyet :</a:t>
            </a:r>
          </a:p>
        </p:txBody>
      </p:sp>
    </p:spTree>
    <p:extLst>
      <p:ext uri="{BB962C8B-B14F-4D97-AF65-F5344CB8AC3E}">
        <p14:creationId xmlns:p14="http://schemas.microsoft.com/office/powerpoint/2010/main" val="1836798682"/>
      </p:ext>
    </p:extLst>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p:nvPr/>
        </p:nvSpPr>
        <p:spPr>
          <a:xfrm>
            <a:off x="462125" y="580300"/>
            <a:ext cx="8193599" cy="376049"/>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3111">
                <a:solidFill>
                  <a:srgbClr val="000000"/>
                </a:solidFill>
                <a:latin typeface="Arial"/>
                <a:ea typeface="Arial"/>
                <a:cs typeface="Arial"/>
                <a:sym typeface="Arial"/>
              </a:rPr>
              <a:t>Dolaylı maliyetler</a:t>
            </a:r>
          </a:p>
        </p:txBody>
      </p:sp>
      <p:sp>
        <p:nvSpPr>
          <p:cNvPr id="121" name="Shape 121"/>
          <p:cNvSpPr/>
          <p:nvPr/>
        </p:nvSpPr>
        <p:spPr>
          <a:xfrm>
            <a:off x="666750" y="2042575"/>
            <a:ext cx="8900575" cy="5196399"/>
          </a:xfrm>
          <a:prstGeom prst="rect">
            <a:avLst/>
          </a:prstGeom>
          <a:blipFill>
            <a:blip r:embed="rId3"/>
            <a:stretch>
              <a:fillRect/>
            </a:stretch>
          </a:blipFill>
        </p:spPr>
      </p:sp>
      <p:sp>
        <p:nvSpPr>
          <p:cNvPr id="122" name="Shape 122"/>
          <p:cNvSpPr txBox="1"/>
          <p:nvPr/>
        </p:nvSpPr>
        <p:spPr>
          <a:xfrm>
            <a:off x="1421675" y="2100775"/>
            <a:ext cx="6923599" cy="481874"/>
          </a:xfrm>
          <a:prstGeom prst="rect">
            <a:avLst/>
          </a:prstGeom>
        </p:spPr>
        <p:txBody>
          <a:bodyPr lIns="38100" tIns="38100" rIns="38100" bIns="38100" anchor="t" anchorCtr="0">
            <a:noAutofit/>
          </a:bodyPr>
          <a:lstStyle/>
          <a:p>
            <a:pPr marL="0" marR="0" indent="0" algn="ctr">
              <a:lnSpc>
                <a:spcPct val="119791"/>
              </a:lnSpc>
              <a:spcBef>
                <a:spcPts val="0"/>
              </a:spcBef>
              <a:spcAft>
                <a:spcPts val="0"/>
              </a:spcAft>
              <a:buNone/>
            </a:pPr>
            <a:r>
              <a:rPr lang="en-US" sz="2666" b="1">
                <a:solidFill>
                  <a:srgbClr val="000000"/>
                </a:solidFill>
                <a:latin typeface="Arial"/>
                <a:ea typeface="Arial"/>
                <a:cs typeface="Arial"/>
                <a:sym typeface="Arial"/>
              </a:rPr>
              <a:t>Dolaylı maliyetler</a:t>
            </a:r>
          </a:p>
        </p:txBody>
      </p:sp>
      <p:sp>
        <p:nvSpPr>
          <p:cNvPr id="123" name="Shape 123"/>
          <p:cNvSpPr txBox="1"/>
          <p:nvPr/>
        </p:nvSpPr>
        <p:spPr>
          <a:xfrm>
            <a:off x="1421675" y="2608775"/>
            <a:ext cx="5964050" cy="414849"/>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Kira Maliyeti</a:t>
            </a:r>
          </a:p>
        </p:txBody>
      </p:sp>
      <p:sp>
        <p:nvSpPr>
          <p:cNvPr id="124" name="Shape 124"/>
          <p:cNvSpPr txBox="1"/>
          <p:nvPr/>
        </p:nvSpPr>
        <p:spPr>
          <a:xfrm>
            <a:off x="1421675" y="3049750"/>
            <a:ext cx="5964050" cy="413100"/>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Personel Maliyeti</a:t>
            </a:r>
          </a:p>
        </p:txBody>
      </p:sp>
      <p:sp>
        <p:nvSpPr>
          <p:cNvPr id="125" name="Shape 125"/>
          <p:cNvSpPr txBox="1"/>
          <p:nvPr/>
        </p:nvSpPr>
        <p:spPr>
          <a:xfrm>
            <a:off x="1421675" y="3488950"/>
            <a:ext cx="5964050" cy="414849"/>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Elektrik / Su / Doğalgaz faturaları</a:t>
            </a:r>
          </a:p>
        </p:txBody>
      </p:sp>
      <p:sp>
        <p:nvSpPr>
          <p:cNvPr id="126" name="Shape 126"/>
          <p:cNvSpPr txBox="1"/>
          <p:nvPr/>
        </p:nvSpPr>
        <p:spPr>
          <a:xfrm>
            <a:off x="1421675" y="3929925"/>
            <a:ext cx="5964050" cy="413100"/>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Sigorta, Kırtasiye Ulaşım v.s. </a:t>
            </a:r>
          </a:p>
        </p:txBody>
      </p:sp>
      <p:sp>
        <p:nvSpPr>
          <p:cNvPr id="127" name="Shape 127"/>
          <p:cNvSpPr txBox="1"/>
          <p:nvPr/>
        </p:nvSpPr>
        <p:spPr>
          <a:xfrm>
            <a:off x="1421675" y="4369150"/>
            <a:ext cx="5964050" cy="414849"/>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Diğer Maliyetler</a:t>
            </a:r>
          </a:p>
        </p:txBody>
      </p:sp>
      <p:sp>
        <p:nvSpPr>
          <p:cNvPr id="128" name="Shape 128"/>
          <p:cNvSpPr txBox="1"/>
          <p:nvPr/>
        </p:nvSpPr>
        <p:spPr>
          <a:xfrm>
            <a:off x="1421675" y="4810125"/>
            <a:ext cx="5964050" cy="414849"/>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Toplam Dolaylı Maliyet</a:t>
            </a:r>
          </a:p>
        </p:txBody>
      </p:sp>
      <p:sp>
        <p:nvSpPr>
          <p:cNvPr id="129" name="Shape 129"/>
          <p:cNvSpPr txBox="1"/>
          <p:nvPr/>
        </p:nvSpPr>
        <p:spPr>
          <a:xfrm>
            <a:off x="786675" y="5547425"/>
            <a:ext cx="8742175" cy="1702499"/>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2222">
                <a:solidFill>
                  <a:srgbClr val="000000"/>
                </a:solidFill>
                <a:latin typeface="Arial"/>
                <a:ea typeface="Arial"/>
                <a:cs typeface="Arial"/>
                <a:sym typeface="Arial"/>
              </a:rPr>
              <a:t>Aylık Toplam Dolaylı Maliyet </a:t>
            </a:r>
          </a:p>
          <a:p>
            <a:pPr marL="0" marR="0" indent="0" algn="l">
              <a:lnSpc>
                <a:spcPct val="100000"/>
              </a:lnSpc>
              <a:spcBef>
                <a:spcPts val="396"/>
              </a:spcBef>
              <a:spcAft>
                <a:spcPts val="0"/>
              </a:spcAft>
              <a:buNone/>
            </a:pPr>
            <a:r>
              <a:rPr lang="en-US" sz="2222">
                <a:solidFill>
                  <a:srgbClr val="000000"/>
                </a:solidFill>
                <a:latin typeface="Arial"/>
                <a:ea typeface="Arial"/>
                <a:cs typeface="Arial"/>
                <a:sym typeface="Arial"/>
              </a:rPr>
              <a:t>= Ürün Başına Dolaylı Maliyet</a:t>
            </a:r>
          </a:p>
          <a:p>
            <a:pPr marL="0" marR="0" indent="0" algn="l">
              <a:lnSpc>
                <a:spcPct val="100000"/>
              </a:lnSpc>
              <a:spcBef>
                <a:spcPts val="396"/>
              </a:spcBef>
              <a:spcAft>
                <a:spcPts val="0"/>
              </a:spcAft>
              <a:buNone/>
            </a:pPr>
            <a:r>
              <a:rPr lang="en-US" sz="2222">
                <a:solidFill>
                  <a:srgbClr val="000000"/>
                </a:solidFill>
                <a:latin typeface="Arial"/>
                <a:ea typeface="Arial"/>
                <a:cs typeface="Arial"/>
                <a:sym typeface="Arial"/>
              </a:rPr>
              <a:t>Aylık Toplam Ürün Adedi</a:t>
            </a:r>
          </a:p>
          <a:p>
            <a:endParaRPr lang="en-US" sz="2222">
              <a:solidFill>
                <a:srgbClr val="000000"/>
              </a:solidFill>
              <a:latin typeface="Arial"/>
              <a:ea typeface="Arial"/>
              <a:cs typeface="Arial"/>
              <a:sym typeface="Arial"/>
            </a:endParaRPr>
          </a:p>
          <a:p>
            <a:endParaRPr lang="en-US" sz="2222">
              <a:solidFill>
                <a:srgbClr val="000000"/>
              </a:solidFill>
              <a:latin typeface="Arial"/>
              <a:ea typeface="Arial"/>
              <a:cs typeface="Arial"/>
              <a:sym typeface="Arial"/>
            </a:endParaRPr>
          </a:p>
        </p:txBody>
      </p:sp>
      <p:sp>
        <p:nvSpPr>
          <p:cNvPr id="130" name="Shape 130"/>
          <p:cNvSpPr/>
          <p:nvPr/>
        </p:nvSpPr>
        <p:spPr>
          <a:xfrm>
            <a:off x="825500" y="5958400"/>
            <a:ext cx="3619500" cy="105824"/>
          </a:xfrm>
          <a:prstGeom prst="rect">
            <a:avLst/>
          </a:prstGeom>
          <a:blipFill>
            <a:blip r:embed="rId4"/>
            <a:stretch>
              <a:fillRect/>
            </a:stretch>
          </a:blipFill>
        </p:spPr>
      </p:sp>
    </p:spTree>
    <p:extLst>
      <p:ext uri="{BB962C8B-B14F-4D97-AF65-F5344CB8AC3E}">
        <p14:creationId xmlns:p14="http://schemas.microsoft.com/office/powerpoint/2010/main" val="3056022448"/>
      </p:ext>
    </p:extLst>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702025" y="580300"/>
            <a:ext cx="8193599" cy="534799"/>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3111">
                <a:solidFill>
                  <a:srgbClr val="000000"/>
                </a:solidFill>
                <a:latin typeface="Arial"/>
                <a:ea typeface="Arial"/>
                <a:cs typeface="Arial"/>
                <a:sym typeface="Arial"/>
              </a:rPr>
              <a:t>Toplam Üretim Maliyeti</a:t>
            </a:r>
          </a:p>
        </p:txBody>
      </p:sp>
      <p:sp>
        <p:nvSpPr>
          <p:cNvPr id="136" name="Shape 136"/>
          <p:cNvSpPr txBox="1"/>
          <p:nvPr/>
        </p:nvSpPr>
        <p:spPr>
          <a:xfrm>
            <a:off x="610300" y="2903350"/>
            <a:ext cx="9015574" cy="2291625"/>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2666">
                <a:solidFill>
                  <a:srgbClr val="000000"/>
                </a:solidFill>
                <a:latin typeface="Arial"/>
                <a:ea typeface="Arial"/>
                <a:cs typeface="Arial"/>
                <a:sym typeface="Arial"/>
              </a:rPr>
              <a:t>Ürün başına doğrudan maliyet = </a:t>
            </a:r>
          </a:p>
          <a:p>
            <a:endParaRPr lang="en-US" sz="2666">
              <a:solidFill>
                <a:srgbClr val="000000"/>
              </a:solidFill>
              <a:latin typeface="Arial"/>
              <a:ea typeface="Arial"/>
              <a:cs typeface="Arial"/>
              <a:sym typeface="Arial"/>
            </a:endParaRPr>
          </a:p>
          <a:p>
            <a:pPr marL="0" marR="0" indent="0" algn="l">
              <a:lnSpc>
                <a:spcPct val="100000"/>
              </a:lnSpc>
              <a:spcBef>
                <a:spcPts val="479"/>
              </a:spcBef>
              <a:spcAft>
                <a:spcPts val="0"/>
              </a:spcAft>
              <a:buNone/>
            </a:pPr>
            <a:r>
              <a:rPr lang="en-US" sz="2666">
                <a:solidFill>
                  <a:srgbClr val="000000"/>
                </a:solidFill>
                <a:latin typeface="Arial"/>
                <a:ea typeface="Arial"/>
                <a:cs typeface="Arial"/>
                <a:sym typeface="Arial"/>
              </a:rPr>
              <a:t>Ürün başına dolaylı maliyet =</a:t>
            </a:r>
          </a:p>
          <a:p>
            <a:endParaRPr lang="en-US" sz="2666">
              <a:solidFill>
                <a:srgbClr val="000000"/>
              </a:solidFill>
              <a:latin typeface="Arial"/>
              <a:ea typeface="Arial"/>
              <a:cs typeface="Arial"/>
              <a:sym typeface="Arial"/>
            </a:endParaRPr>
          </a:p>
          <a:p>
            <a:pPr marL="0" marR="0" indent="0" algn="l">
              <a:lnSpc>
                <a:spcPct val="100000"/>
              </a:lnSpc>
              <a:spcBef>
                <a:spcPts val="479"/>
              </a:spcBef>
              <a:spcAft>
                <a:spcPts val="0"/>
              </a:spcAft>
              <a:buNone/>
            </a:pPr>
            <a:r>
              <a:rPr lang="en-US" sz="2666">
                <a:solidFill>
                  <a:srgbClr val="000000"/>
                </a:solidFill>
                <a:latin typeface="Arial"/>
                <a:ea typeface="Arial"/>
                <a:cs typeface="Arial"/>
                <a:sym typeface="Arial"/>
              </a:rPr>
              <a:t>Ürün başına toplam maliyet =</a:t>
            </a:r>
          </a:p>
        </p:txBody>
      </p:sp>
      <p:sp>
        <p:nvSpPr>
          <p:cNvPr id="137" name="Shape 137"/>
          <p:cNvSpPr/>
          <p:nvPr/>
        </p:nvSpPr>
        <p:spPr>
          <a:xfrm>
            <a:off x="5873750" y="4201575"/>
            <a:ext cx="3460750" cy="95250"/>
          </a:xfrm>
          <a:prstGeom prst="rect">
            <a:avLst/>
          </a:prstGeom>
          <a:blipFill>
            <a:blip r:embed="rId3"/>
            <a:stretch>
              <a:fillRect/>
            </a:stretch>
          </a:blipFill>
        </p:spPr>
      </p:sp>
    </p:spTree>
    <p:extLst>
      <p:ext uri="{BB962C8B-B14F-4D97-AF65-F5344CB8AC3E}">
        <p14:creationId xmlns:p14="http://schemas.microsoft.com/office/powerpoint/2010/main" val="1447612704"/>
      </p:ext>
    </p:extLst>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1421675" y="661450"/>
            <a:ext cx="7017100" cy="854868"/>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Başa Baş Noktası</a:t>
            </a:r>
          </a:p>
        </p:txBody>
      </p:sp>
      <p:sp>
        <p:nvSpPr>
          <p:cNvPr id="143" name="Shape 143"/>
          <p:cNvSpPr txBox="1"/>
          <p:nvPr/>
        </p:nvSpPr>
        <p:spPr>
          <a:xfrm>
            <a:off x="1021275" y="5621500"/>
            <a:ext cx="5232024" cy="854050"/>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Brüt Kar</a:t>
            </a:r>
          </a:p>
        </p:txBody>
      </p:sp>
      <p:sp>
        <p:nvSpPr>
          <p:cNvPr id="144" name="Shape 144"/>
          <p:cNvSpPr txBox="1"/>
          <p:nvPr/>
        </p:nvSpPr>
        <p:spPr>
          <a:xfrm>
            <a:off x="1102425" y="3460750"/>
            <a:ext cx="5471924" cy="1173325"/>
          </a:xfrm>
          <a:prstGeom prst="rect">
            <a:avLst/>
          </a:prstGeom>
        </p:spPr>
        <p:txBody>
          <a:bodyPr lIns="38100" tIns="38100" rIns="38100" bIns="38100" anchor="t" anchorCtr="0">
            <a:noAutofit/>
          </a:bodyPr>
          <a:lstStyle/>
          <a:p>
            <a:pPr marL="0" marR="0" indent="0" algn="l">
              <a:lnSpc>
                <a:spcPct val="120089"/>
              </a:lnSpc>
              <a:spcBef>
                <a:spcPts val="563"/>
              </a:spcBef>
              <a:spcAft>
                <a:spcPts val="0"/>
              </a:spcAft>
              <a:buNone/>
            </a:pPr>
            <a:r>
              <a:rPr lang="en-US" sz="2000">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Yıllık İşletme Maliyeti</a:t>
            </a:r>
          </a:p>
        </p:txBody>
      </p:sp>
      <p:sp>
        <p:nvSpPr>
          <p:cNvPr id="145" name="Shape 145"/>
          <p:cNvSpPr txBox="1"/>
          <p:nvPr/>
        </p:nvSpPr>
        <p:spPr>
          <a:xfrm>
            <a:off x="781400" y="2021400"/>
            <a:ext cx="8193599" cy="1173325"/>
          </a:xfrm>
          <a:prstGeom prst="rect">
            <a:avLst/>
          </a:prstGeom>
        </p:spPr>
        <p:txBody>
          <a:bodyPr lIns="38100" tIns="38100" rIns="38100" bIns="38100" anchor="t" anchorCtr="0">
            <a:noAutofit/>
          </a:bodyPr>
          <a:lstStyle/>
          <a:p>
            <a:pPr marL="0" marR="0" indent="0" algn="l">
              <a:lnSpc>
                <a:spcPct val="120089"/>
              </a:lnSpc>
              <a:spcBef>
                <a:spcPts val="563"/>
              </a:spcBef>
              <a:spcAft>
                <a:spcPts val="0"/>
              </a:spcAft>
              <a:buNone/>
            </a:pPr>
            <a:r>
              <a:rPr lang="en-US" sz="2000">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Ürün Satış Fiyatı – Ürün maliyeti : Brüt Kar</a:t>
            </a:r>
          </a:p>
        </p:txBody>
      </p:sp>
      <p:sp>
        <p:nvSpPr>
          <p:cNvPr id="146" name="Shape 146"/>
          <p:cNvSpPr/>
          <p:nvPr/>
        </p:nvSpPr>
        <p:spPr>
          <a:xfrm>
            <a:off x="910150" y="5079975"/>
            <a:ext cx="4582574" cy="95250"/>
          </a:xfrm>
          <a:prstGeom prst="rect">
            <a:avLst/>
          </a:prstGeom>
          <a:blipFill>
            <a:blip r:embed="rId3"/>
            <a:stretch>
              <a:fillRect/>
            </a:stretch>
          </a:blipFill>
        </p:spPr>
      </p:sp>
      <p:sp>
        <p:nvSpPr>
          <p:cNvPr id="147" name="Shape 147"/>
          <p:cNvSpPr txBox="1"/>
          <p:nvPr/>
        </p:nvSpPr>
        <p:spPr>
          <a:xfrm>
            <a:off x="5822575" y="4261550"/>
            <a:ext cx="645925" cy="2104650"/>
          </a:xfrm>
          <a:prstGeom prst="rect">
            <a:avLst/>
          </a:prstGeom>
        </p:spPr>
        <p:txBody>
          <a:bodyPr lIns="38100" tIns="38100" rIns="38100" bIns="38100" anchor="t" anchorCtr="0">
            <a:noAutofit/>
          </a:bodyPr>
          <a:lstStyle/>
          <a:p>
            <a:pPr marL="0" marR="0" indent="0" algn="ctr">
              <a:lnSpc>
                <a:spcPct val="120089"/>
              </a:lnSpc>
              <a:spcBef>
                <a:spcPts val="563"/>
              </a:spcBef>
              <a:spcAft>
                <a:spcPts val="0"/>
              </a:spcAft>
              <a:buNone/>
            </a:pPr>
            <a:r>
              <a:rPr lang="en-US" sz="3111">
                <a:solidFill>
                  <a:srgbClr val="FFFFFF"/>
                </a:solidFill>
                <a:latin typeface="Arial"/>
                <a:ea typeface="Arial"/>
                <a:cs typeface="Arial"/>
                <a:sym typeface="Arial"/>
              </a:rPr>
              <a:t>
</a:t>
            </a:r>
            <a:r>
              <a:rPr lang="en-US" sz="3111">
                <a:solidFill>
                  <a:srgbClr val="000000"/>
                </a:solidFill>
                <a:latin typeface="Arial"/>
                <a:ea typeface="Arial"/>
                <a:cs typeface="Arial"/>
                <a:sym typeface="Arial"/>
              </a:rPr>
              <a:t>=</a:t>
            </a:r>
          </a:p>
        </p:txBody>
      </p:sp>
      <p:sp>
        <p:nvSpPr>
          <p:cNvPr id="148" name="Shape 148"/>
          <p:cNvSpPr txBox="1"/>
          <p:nvPr/>
        </p:nvSpPr>
        <p:spPr>
          <a:xfrm>
            <a:off x="6782150" y="3781775"/>
            <a:ext cx="3073025" cy="2933700"/>
          </a:xfrm>
          <a:prstGeom prst="rect">
            <a:avLst/>
          </a:prstGeom>
        </p:spPr>
        <p:txBody>
          <a:bodyPr lIns="38100" tIns="38100" rIns="38100" bIns="38100" anchor="t" anchorCtr="0">
            <a:noAutofit/>
          </a:bodyPr>
          <a:lstStyle/>
          <a:p>
            <a:pPr marL="0" marR="0" indent="0" algn="l">
              <a:lnSpc>
                <a:spcPct val="120089"/>
              </a:lnSpc>
              <a:spcBef>
                <a:spcPts val="563"/>
              </a:spcBef>
              <a:spcAft>
                <a:spcPts val="0"/>
              </a:spcAft>
              <a:buNone/>
            </a:pPr>
            <a:r>
              <a:rPr lang="en-US" sz="3111">
                <a:solidFill>
                  <a:srgbClr val="000000"/>
                </a:solidFill>
                <a:latin typeface="Arial"/>
                <a:ea typeface="Arial"/>
                <a:cs typeface="Arial"/>
                <a:sym typeface="Arial"/>
              </a:rPr>
              <a:t>
</a:t>
            </a:r>
          </a:p>
          <a:p>
            <a:pPr marL="0" marR="0" indent="0" algn="l">
              <a:lnSpc>
                <a:spcPct val="119791"/>
              </a:lnSpc>
              <a:spcBef>
                <a:spcPts val="479"/>
              </a:spcBef>
              <a:spcAft>
                <a:spcPts val="0"/>
              </a:spcAft>
              <a:buNone/>
            </a:pPr>
            <a:r>
              <a:rPr lang="en-US" sz="2666" b="1">
                <a:solidFill>
                  <a:srgbClr val="000000"/>
                </a:solidFill>
                <a:latin typeface="Arial"/>
                <a:ea typeface="Arial"/>
                <a:cs typeface="Arial"/>
                <a:sym typeface="Arial"/>
              </a:rPr>
              <a:t>Başa Baş Noktası</a:t>
            </a:r>
          </a:p>
        </p:txBody>
      </p:sp>
      <p:sp>
        <p:nvSpPr>
          <p:cNvPr id="2" name="Metin kutusu 1"/>
          <p:cNvSpPr txBox="1"/>
          <p:nvPr/>
        </p:nvSpPr>
        <p:spPr>
          <a:xfrm>
            <a:off x="399479" y="6715475"/>
            <a:ext cx="9455695" cy="369332"/>
          </a:xfrm>
          <a:prstGeom prst="rect">
            <a:avLst/>
          </a:prstGeom>
          <a:noFill/>
        </p:spPr>
        <p:txBody>
          <a:bodyPr wrap="square" rtlCol="0">
            <a:spAutoFit/>
          </a:bodyPr>
          <a:lstStyle/>
          <a:p>
            <a:r>
              <a:rPr lang="tr-TR" sz="1800" b="1" dirty="0" err="1">
                <a:solidFill>
                  <a:srgbClr val="FF0000"/>
                </a:solidFill>
              </a:rPr>
              <a:t>Başabaş</a:t>
            </a:r>
            <a:r>
              <a:rPr lang="tr-TR" sz="1800" b="1" dirty="0">
                <a:solidFill>
                  <a:srgbClr val="FF0000"/>
                </a:solidFill>
              </a:rPr>
              <a:t> Noktası=Kar ve zararın bir birine eşit olduğu ürün satış miktarını gösterir…</a:t>
            </a:r>
          </a:p>
        </p:txBody>
      </p:sp>
    </p:spTree>
    <p:extLst>
      <p:ext uri="{BB962C8B-B14F-4D97-AF65-F5344CB8AC3E}">
        <p14:creationId xmlns:p14="http://schemas.microsoft.com/office/powerpoint/2010/main" val="1391570253"/>
      </p:ext>
    </p:extLst>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aphicFrame>
        <p:nvGraphicFramePr>
          <p:cNvPr id="153" name="Shape 153"/>
          <p:cNvGraphicFramePr/>
          <p:nvPr/>
        </p:nvGraphicFramePr>
        <p:xfrm>
          <a:off x="278675" y="2689925"/>
          <a:ext cx="9521375" cy="4913434"/>
        </p:xfrm>
        <a:graphic>
          <a:graphicData uri="http://schemas.openxmlformats.org/drawingml/2006/table">
            <a:tbl>
              <a:tblPr>
                <a:noFill/>
              </a:tblPr>
              <a:tblGrid>
                <a:gridCol w="3049750">
                  <a:extLst>
                    <a:ext uri="{9D8B030D-6E8A-4147-A177-3AD203B41FA5}">
                      <a16:colId xmlns:a16="http://schemas.microsoft.com/office/drawing/2014/main" val="20000"/>
                    </a:ext>
                  </a:extLst>
                </a:gridCol>
                <a:gridCol w="1142975">
                  <a:extLst>
                    <a:ext uri="{9D8B030D-6E8A-4147-A177-3AD203B41FA5}">
                      <a16:colId xmlns:a16="http://schemas.microsoft.com/office/drawing/2014/main" val="20001"/>
                    </a:ext>
                  </a:extLst>
                </a:gridCol>
                <a:gridCol w="903100">
                  <a:extLst>
                    <a:ext uri="{9D8B030D-6E8A-4147-A177-3AD203B41FA5}">
                      <a16:colId xmlns:a16="http://schemas.microsoft.com/office/drawing/2014/main" val="20002"/>
                    </a:ext>
                  </a:extLst>
                </a:gridCol>
                <a:gridCol w="1146525">
                  <a:extLst>
                    <a:ext uri="{9D8B030D-6E8A-4147-A177-3AD203B41FA5}">
                      <a16:colId xmlns:a16="http://schemas.microsoft.com/office/drawing/2014/main" val="20003"/>
                    </a:ext>
                  </a:extLst>
                </a:gridCol>
                <a:gridCol w="1224125">
                  <a:extLst>
                    <a:ext uri="{9D8B030D-6E8A-4147-A177-3AD203B41FA5}">
                      <a16:colId xmlns:a16="http://schemas.microsoft.com/office/drawing/2014/main" val="20004"/>
                    </a:ext>
                  </a:extLst>
                </a:gridCol>
                <a:gridCol w="906625">
                  <a:extLst>
                    <a:ext uri="{9D8B030D-6E8A-4147-A177-3AD203B41FA5}">
                      <a16:colId xmlns:a16="http://schemas.microsoft.com/office/drawing/2014/main" val="20005"/>
                    </a:ext>
                  </a:extLst>
                </a:gridCol>
                <a:gridCol w="1148275">
                  <a:extLst>
                    <a:ext uri="{9D8B030D-6E8A-4147-A177-3AD203B41FA5}">
                      <a16:colId xmlns:a16="http://schemas.microsoft.com/office/drawing/2014/main" val="20006"/>
                    </a:ext>
                  </a:extLst>
                </a:gridCol>
              </a:tblGrid>
              <a:tr h="366875">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Pazartesi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Salı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Çarşamba</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Perşembe</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Cuma</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Cumartesi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00">
                <a:tc>
                  <a:txBody>
                    <a:bodyPr/>
                    <a:lstStyle/>
                    <a:p>
                      <a:pPr marL="0" marR="0" indent="0" algn="l">
                        <a:lnSpc>
                          <a:spcPct val="119642"/>
                        </a:lnSpc>
                        <a:spcBef>
                          <a:spcPts val="0"/>
                        </a:spcBef>
                        <a:spcAft>
                          <a:spcPts val="0"/>
                        </a:spcAft>
                        <a:buNone/>
                      </a:pPr>
                      <a:r>
                        <a:rPr lang="en-US" sz="1555" b="1">
                          <a:solidFill>
                            <a:srgbClr val="000000"/>
                          </a:solidFill>
                          <a:latin typeface="Arial"/>
                          <a:ea typeface="Arial"/>
                          <a:cs typeface="Arial"/>
                          <a:sym typeface="Arial"/>
                        </a:rPr>
                        <a:t>Nakit girişleri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Alınan borç</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Satış gelirleri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4525">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Toplam nakit girişi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00">
                <a:tc>
                  <a:txBody>
                    <a:bodyPr/>
                    <a:lstStyle/>
                    <a:p>
                      <a:pPr marL="0" marR="0" indent="0" algn="l">
                        <a:lnSpc>
                          <a:spcPct val="119642"/>
                        </a:lnSpc>
                        <a:spcBef>
                          <a:spcPts val="0"/>
                        </a:spcBef>
                        <a:spcAft>
                          <a:spcPts val="0"/>
                        </a:spcAft>
                        <a:buNone/>
                      </a:pPr>
                      <a:r>
                        <a:rPr lang="en-US" sz="1555" b="1">
                          <a:solidFill>
                            <a:srgbClr val="000000"/>
                          </a:solidFill>
                          <a:latin typeface="Arial"/>
                          <a:ea typeface="Arial"/>
                          <a:cs typeface="Arial"/>
                          <a:sym typeface="Arial"/>
                        </a:rPr>
                        <a:t>Nakit çıkışları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Hammadde</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8050">
                <a:tc>
                  <a:txBody>
                    <a:bodyPr/>
                    <a:lstStyle/>
                    <a:p>
                      <a:pPr marL="0" marR="0" indent="0" algn="l">
                        <a:lnSpc>
                          <a:spcPct val="120535"/>
                        </a:lnSpc>
                        <a:spcBef>
                          <a:spcPts val="0"/>
                        </a:spcBef>
                        <a:spcAft>
                          <a:spcPts val="0"/>
                        </a:spcAft>
                        <a:buNone/>
                      </a:pPr>
                      <a:r>
                        <a:rPr lang="en-US" sz="1555">
                          <a:solidFill>
                            <a:srgbClr val="000000"/>
                          </a:solidFill>
                          <a:latin typeface="Arial"/>
                          <a:ea typeface="Arial"/>
                          <a:cs typeface="Arial"/>
                          <a:sym typeface="Arial"/>
                        </a:rPr>
                        <a:t>Kira</a:t>
                      </a:r>
                      <a:r>
                        <a:rPr lang="en-US" sz="3111">
                          <a:solidFill>
                            <a:srgbClr val="000000"/>
                          </a:solidFill>
                          <a:latin typeface="Arial"/>
                          <a:ea typeface="Arial"/>
                          <a:cs typeface="Arial"/>
                          <a:sym typeface="Arial"/>
                        </a:rPr>
                        <a:t> </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Personel</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Diğer İşletme Giderleri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4525">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Toplam nakit çıkışı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300">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Fark (Nakit Girişi – Nakit Çıkışı)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54" name="Shape 154"/>
          <p:cNvSpPr txBox="1">
            <a:spLocks noGrp="1"/>
          </p:cNvSpPr>
          <p:nvPr>
            <p:ph type="title"/>
          </p:nvPr>
        </p:nvSpPr>
        <p:spPr>
          <a:xfrm>
            <a:off x="610300" y="356300"/>
            <a:ext cx="8604600" cy="777991"/>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4000">
                <a:solidFill>
                  <a:srgbClr val="000000"/>
                </a:solidFill>
                <a:latin typeface="Arial"/>
                <a:ea typeface="Arial"/>
                <a:cs typeface="Arial"/>
                <a:sym typeface="Arial"/>
              </a:rPr>
              <a:t>Nakit Akış Tablosu</a:t>
            </a:r>
          </a:p>
        </p:txBody>
      </p:sp>
      <p:sp>
        <p:nvSpPr>
          <p:cNvPr id="155" name="Shape 155"/>
          <p:cNvSpPr txBox="1"/>
          <p:nvPr/>
        </p:nvSpPr>
        <p:spPr>
          <a:xfrm>
            <a:off x="1102425" y="1700375"/>
            <a:ext cx="8031324" cy="753524"/>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2222" b="1">
                <a:solidFill>
                  <a:srgbClr val="000000"/>
                </a:solidFill>
                <a:latin typeface="Arial"/>
                <a:ea typeface="Arial"/>
                <a:cs typeface="Arial"/>
                <a:sym typeface="Arial"/>
              </a:rPr>
              <a:t>Tahmini olarak kasaya girecek ve kasadan çıkacak miktarın haftalık yada aylık olarak gösteren bir tablodur.</a:t>
            </a:r>
          </a:p>
        </p:txBody>
      </p:sp>
    </p:spTree>
    <p:extLst>
      <p:ext uri="{BB962C8B-B14F-4D97-AF65-F5344CB8AC3E}">
        <p14:creationId xmlns:p14="http://schemas.microsoft.com/office/powerpoint/2010/main" val="3789011876"/>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2"/>
        <p:cNvGrpSpPr/>
        <p:nvPr/>
      </p:nvGrpSpPr>
      <p:grpSpPr>
        <a:xfrm>
          <a:off x="0" y="0"/>
          <a:ext cx="0" cy="0"/>
          <a:chOff x="0" y="0"/>
          <a:chExt cx="0" cy="0"/>
        </a:xfrm>
      </p:grpSpPr>
      <p:sp>
        <p:nvSpPr>
          <p:cNvPr id="103" name="Shape 103"/>
          <p:cNvSpPr txBox="1">
            <a:spLocks noGrp="1"/>
          </p:cNvSpPr>
          <p:nvPr>
            <p:ph type="ctrTitle"/>
          </p:nvPr>
        </p:nvSpPr>
        <p:spPr>
          <a:xfrm>
            <a:off x="610300" y="389800"/>
            <a:ext cx="8507575" cy="735874"/>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Neyi İyi Yaparım? </a:t>
            </a:r>
          </a:p>
        </p:txBody>
      </p:sp>
      <p:sp>
        <p:nvSpPr>
          <p:cNvPr id="104" name="Shape 104"/>
          <p:cNvSpPr txBox="1">
            <a:spLocks noGrp="1"/>
          </p:cNvSpPr>
          <p:nvPr>
            <p:ph type="subTitle" idx="1"/>
          </p:nvPr>
        </p:nvSpPr>
        <p:spPr>
          <a:xfrm>
            <a:off x="440950" y="1659800"/>
            <a:ext cx="5630674" cy="5561875"/>
          </a:xfrm>
          <a:prstGeom prst="rect">
            <a:avLst/>
          </a:prstGeom>
        </p:spPr>
        <p:txBody>
          <a:bodyPr lIns="38100" tIns="38100" rIns="38100" bIns="38100" anchor="ctr" anchorCtr="0">
            <a:noAutofit/>
          </a:bodyPr>
          <a:lstStyle/>
          <a:p>
            <a:pPr marL="0" marR="0" indent="0" algn="ctr">
              <a:lnSpc>
                <a:spcPct val="100000"/>
              </a:lnSpc>
              <a:spcBef>
                <a:spcPts val="0"/>
              </a:spcBef>
              <a:spcAft>
                <a:spcPts val="0"/>
              </a:spcAft>
              <a:buNone/>
            </a:pPr>
            <a:r>
              <a:rPr lang="en-US" sz="3111">
                <a:solidFill>
                  <a:srgbClr val="000000"/>
                </a:solidFill>
                <a:latin typeface="Arial"/>
                <a:ea typeface="Arial"/>
                <a:cs typeface="Arial"/>
                <a:sym typeface="Arial"/>
              </a:rPr>
              <a:t>Yeteneklerinizi gözden geçirin </a:t>
            </a:r>
          </a:p>
          <a:p>
            <a:pPr marL="0" marR="0" indent="0" algn="ctr">
              <a:lnSpc>
                <a:spcPct val="100000"/>
              </a:lnSpc>
              <a:spcBef>
                <a:spcPts val="563"/>
              </a:spcBef>
              <a:spcAft>
                <a:spcPts val="0"/>
              </a:spcAft>
              <a:buNone/>
            </a:pPr>
            <a:r>
              <a:rPr lang="en-US" sz="3111">
                <a:solidFill>
                  <a:srgbClr val="000000"/>
                </a:solidFill>
                <a:latin typeface="Arial"/>
                <a:ea typeface="Arial"/>
                <a:cs typeface="Arial"/>
                <a:sym typeface="Arial"/>
              </a:rPr>
              <a:t>ve</a:t>
            </a:r>
          </a:p>
          <a:p>
            <a:pPr marL="0" marR="0" indent="0" algn="ctr">
              <a:lnSpc>
                <a:spcPct val="100000"/>
              </a:lnSpc>
              <a:spcBef>
                <a:spcPts val="563"/>
              </a:spcBef>
              <a:spcAft>
                <a:spcPts val="0"/>
              </a:spcAft>
              <a:buNone/>
            </a:pPr>
            <a:r>
              <a:rPr lang="en-US" sz="3111">
                <a:solidFill>
                  <a:srgbClr val="000000"/>
                </a:solidFill>
                <a:latin typeface="Arial"/>
                <a:ea typeface="Arial"/>
                <a:cs typeface="Arial"/>
                <a:sym typeface="Arial"/>
              </a:rPr>
              <a:t>bir listesini yapın.</a:t>
            </a:r>
          </a:p>
          <a:p>
            <a:endParaRPr lang="en-US" sz="3111">
              <a:solidFill>
                <a:srgbClr val="000000"/>
              </a:solidFill>
              <a:latin typeface="Arial"/>
              <a:ea typeface="Arial"/>
              <a:cs typeface="Arial"/>
              <a:sym typeface="Arial"/>
            </a:endParaRPr>
          </a:p>
          <a:p>
            <a:pPr marL="0" marR="0" indent="0" algn="ctr">
              <a:lnSpc>
                <a:spcPct val="100000"/>
              </a:lnSpc>
              <a:spcBef>
                <a:spcPts val="563"/>
              </a:spcBef>
              <a:spcAft>
                <a:spcPts val="0"/>
              </a:spcAft>
              <a:buNone/>
            </a:pPr>
            <a:r>
              <a:rPr lang="en-US" sz="3111">
                <a:solidFill>
                  <a:srgbClr val="000000"/>
                </a:solidFill>
                <a:latin typeface="Arial"/>
                <a:ea typeface="Arial"/>
                <a:cs typeface="Arial"/>
                <a:sym typeface="Arial"/>
              </a:rPr>
              <a:t>Hiçbir yeteneğinizi atlamayın…</a:t>
            </a:r>
          </a:p>
          <a:p>
            <a:endParaRPr lang="en-US" sz="3111">
              <a:solidFill>
                <a:srgbClr val="000000"/>
              </a:solidFill>
              <a:latin typeface="Arial"/>
              <a:ea typeface="Arial"/>
              <a:cs typeface="Arial"/>
              <a:sym typeface="Arial"/>
            </a:endParaRPr>
          </a:p>
          <a:p>
            <a:pPr marL="0" marR="0" indent="0" algn="ctr">
              <a:lnSpc>
                <a:spcPct val="100000"/>
              </a:lnSpc>
              <a:spcBef>
                <a:spcPts val="563"/>
              </a:spcBef>
              <a:spcAft>
                <a:spcPts val="0"/>
              </a:spcAft>
              <a:buNone/>
            </a:pPr>
            <a:r>
              <a:rPr lang="en-US" sz="3111">
                <a:solidFill>
                  <a:srgbClr val="000000"/>
                </a:solidFill>
                <a:latin typeface="Arial"/>
                <a:ea typeface="Arial"/>
                <a:cs typeface="Arial"/>
                <a:sym typeface="Arial"/>
              </a:rPr>
              <a:t>Geleceğinizi yeteneklerinizle gerçekleştireceksiniz… </a:t>
            </a:r>
          </a:p>
        </p:txBody>
      </p:sp>
      <p:sp>
        <p:nvSpPr>
          <p:cNvPr id="105" name="Shape 105"/>
          <p:cNvSpPr/>
          <p:nvPr/>
        </p:nvSpPr>
        <p:spPr>
          <a:xfrm>
            <a:off x="6434650" y="3217325"/>
            <a:ext cx="3386649" cy="2476500"/>
          </a:xfrm>
          <a:prstGeom prst="rect">
            <a:avLst/>
          </a:prstGeom>
          <a:blipFill>
            <a:blip r:embed="rId4"/>
            <a:stretch>
              <a:fillRect/>
            </a:stretch>
          </a:blipFill>
        </p:spPr>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60" name="Shape 160"/>
          <p:cNvGraphicFramePr/>
          <p:nvPr/>
        </p:nvGraphicFramePr>
        <p:xfrm>
          <a:off x="359825" y="1889100"/>
          <a:ext cx="9360875" cy="5032250"/>
        </p:xfrm>
        <a:graphic>
          <a:graphicData uri="http://schemas.openxmlformats.org/drawingml/2006/table">
            <a:tbl>
              <a:tblPr>
                <a:noFill/>
              </a:tblPr>
              <a:tblGrid>
                <a:gridCol w="3049750">
                  <a:extLst>
                    <a:ext uri="{9D8B030D-6E8A-4147-A177-3AD203B41FA5}">
                      <a16:colId xmlns:a16="http://schemas.microsoft.com/office/drawing/2014/main" val="20000"/>
                    </a:ext>
                  </a:extLst>
                </a:gridCol>
                <a:gridCol w="950725">
                  <a:extLst>
                    <a:ext uri="{9D8B030D-6E8A-4147-A177-3AD203B41FA5}">
                      <a16:colId xmlns:a16="http://schemas.microsoft.com/office/drawing/2014/main" val="20001"/>
                    </a:ext>
                  </a:extLst>
                </a:gridCol>
                <a:gridCol w="800800">
                  <a:extLst>
                    <a:ext uri="{9D8B030D-6E8A-4147-A177-3AD203B41FA5}">
                      <a16:colId xmlns:a16="http://schemas.microsoft.com/office/drawing/2014/main" val="20002"/>
                    </a:ext>
                  </a:extLst>
                </a:gridCol>
                <a:gridCol w="799025">
                  <a:extLst>
                    <a:ext uri="{9D8B030D-6E8A-4147-A177-3AD203B41FA5}">
                      <a16:colId xmlns:a16="http://schemas.microsoft.com/office/drawing/2014/main" val="20003"/>
                    </a:ext>
                  </a:extLst>
                </a:gridCol>
                <a:gridCol w="880175">
                  <a:extLst>
                    <a:ext uri="{9D8B030D-6E8A-4147-A177-3AD203B41FA5}">
                      <a16:colId xmlns:a16="http://schemas.microsoft.com/office/drawing/2014/main" val="20004"/>
                    </a:ext>
                  </a:extLst>
                </a:gridCol>
                <a:gridCol w="881925">
                  <a:extLst>
                    <a:ext uri="{9D8B030D-6E8A-4147-A177-3AD203B41FA5}">
                      <a16:colId xmlns:a16="http://schemas.microsoft.com/office/drawing/2014/main" val="20005"/>
                    </a:ext>
                  </a:extLst>
                </a:gridCol>
                <a:gridCol w="959550">
                  <a:extLst>
                    <a:ext uri="{9D8B030D-6E8A-4147-A177-3AD203B41FA5}">
                      <a16:colId xmlns:a16="http://schemas.microsoft.com/office/drawing/2014/main" val="20006"/>
                    </a:ext>
                  </a:extLst>
                </a:gridCol>
                <a:gridCol w="1038925">
                  <a:extLst>
                    <a:ext uri="{9D8B030D-6E8A-4147-A177-3AD203B41FA5}">
                      <a16:colId xmlns:a16="http://schemas.microsoft.com/office/drawing/2014/main" val="20007"/>
                    </a:ext>
                  </a:extLst>
                </a:gridCol>
              </a:tblGrid>
              <a:tr h="366875">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Ocak</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Şubat</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Mart</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Nisan</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Mayıs</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Haziran</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Temmuz</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00">
                <a:tc>
                  <a:txBody>
                    <a:bodyPr/>
                    <a:lstStyle/>
                    <a:p>
                      <a:pPr marL="0" marR="0" indent="0" algn="l">
                        <a:lnSpc>
                          <a:spcPct val="119642"/>
                        </a:lnSpc>
                        <a:spcBef>
                          <a:spcPts val="0"/>
                        </a:spcBef>
                        <a:spcAft>
                          <a:spcPts val="0"/>
                        </a:spcAft>
                        <a:buNone/>
                      </a:pPr>
                      <a:r>
                        <a:rPr lang="en-US" sz="1555" b="1">
                          <a:solidFill>
                            <a:srgbClr val="000000"/>
                          </a:solidFill>
                          <a:latin typeface="Arial"/>
                          <a:ea typeface="Arial"/>
                          <a:cs typeface="Arial"/>
                          <a:sym typeface="Arial"/>
                        </a:rPr>
                        <a:t>Nakit girişleri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Kasa</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Satış gelirleri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4525">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Alınan Kredi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4525">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Toplam nakit girişi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00">
                <a:tc>
                  <a:txBody>
                    <a:bodyPr/>
                    <a:lstStyle/>
                    <a:p>
                      <a:pPr marL="0" marR="0" indent="0" algn="l">
                        <a:lnSpc>
                          <a:spcPct val="119642"/>
                        </a:lnSpc>
                        <a:spcBef>
                          <a:spcPts val="0"/>
                        </a:spcBef>
                        <a:spcAft>
                          <a:spcPts val="0"/>
                        </a:spcAft>
                        <a:buNone/>
                      </a:pPr>
                      <a:r>
                        <a:rPr lang="en-US" sz="1555" b="1">
                          <a:solidFill>
                            <a:srgbClr val="000000"/>
                          </a:solidFill>
                          <a:latin typeface="Arial"/>
                          <a:ea typeface="Arial"/>
                          <a:cs typeface="Arial"/>
                          <a:sym typeface="Arial"/>
                        </a:rPr>
                        <a:t>Nakit çıkışları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Hammadde</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8050">
                <a:tc>
                  <a:txBody>
                    <a:bodyPr/>
                    <a:lstStyle/>
                    <a:p>
                      <a:pPr marL="0" marR="0" indent="0" algn="l">
                        <a:lnSpc>
                          <a:spcPct val="100000"/>
                        </a:lnSpc>
                        <a:spcBef>
                          <a:spcPts val="0"/>
                        </a:spcBef>
                        <a:spcAft>
                          <a:spcPts val="0"/>
                        </a:spcAft>
                        <a:buNone/>
                      </a:pPr>
                      <a:r>
                        <a:rPr lang="en-US" sz="1555">
                          <a:solidFill>
                            <a:srgbClr val="000000"/>
                          </a:solidFill>
                          <a:latin typeface="Arial"/>
                          <a:ea typeface="Arial"/>
                          <a:cs typeface="Arial"/>
                          <a:sym typeface="Arial"/>
                        </a:rPr>
                        <a:t>Personel</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Diğer İşletme Giderleri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Kredi geri Ödemesi</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91575">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Toplam nakit çıkışı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4.500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4.500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4.500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300">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endParaRP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6300">
                <a:tc>
                  <a:txBody>
                    <a:bodyPr/>
                    <a:lstStyle/>
                    <a:p>
                      <a:pPr marL="0" marR="0" indent="0" algn="l">
                        <a:lnSpc>
                          <a:spcPct val="119642"/>
                        </a:lnSpc>
                        <a:spcBef>
                          <a:spcPts val="0"/>
                        </a:spcBef>
                        <a:spcAft>
                          <a:spcPts val="0"/>
                        </a:spcAft>
                        <a:buNone/>
                      </a:pPr>
                      <a:r>
                        <a:rPr lang="en-US" sz="1555">
                          <a:solidFill>
                            <a:srgbClr val="000000"/>
                          </a:solidFill>
                          <a:latin typeface="Arial"/>
                          <a:ea typeface="Arial"/>
                          <a:cs typeface="Arial"/>
                          <a:sym typeface="Arial"/>
                        </a:rPr>
                        <a:t>Fark (Nakit Girişi – Nakit Çıkışı)</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-1.000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5.500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-4.500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-4.500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tc>
                  <a:txBody>
                    <a:bodyPr/>
                    <a:lstStyle/>
                    <a:p>
                      <a:pPr marL="0" marR="0" indent="0" algn="r">
                        <a:lnSpc>
                          <a:spcPct val="119642"/>
                        </a:lnSpc>
                        <a:spcBef>
                          <a:spcPts val="0"/>
                        </a:spcBef>
                        <a:spcAft>
                          <a:spcPts val="0"/>
                        </a:spcAft>
                        <a:buNone/>
                      </a:pPr>
                      <a:r>
                        <a:rPr lang="en-US" sz="1555">
                          <a:solidFill>
                            <a:srgbClr val="000000"/>
                          </a:solidFill>
                          <a:latin typeface="Arial"/>
                          <a:ea typeface="Arial"/>
                          <a:cs typeface="Arial"/>
                          <a:sym typeface="Arial"/>
                        </a:rPr>
                        <a:t>20.000</a:t>
                      </a:r>
                    </a:p>
                  </a:txBody>
                  <a:tcPr marL="28575" marR="28575" marT="28575" marB="28575" anchor="b">
                    <a:lnL cap="flat">
                      <a:solidFill>
                        <a:srgbClr val="000000"/>
                      </a:solidFill>
                      <a:prstDash val="solid"/>
                      <a:round/>
                      <a:headEnd type="none" w="med" len="med"/>
                      <a:tailEnd type="none" w="med" len="med"/>
                    </a:lnL>
                    <a:lnR cap="flat">
                      <a:solidFill>
                        <a:srgbClr val="000000"/>
                      </a:solidFill>
                      <a:prstDash val="solid"/>
                      <a:round/>
                      <a:headEnd type="none" w="med" len="med"/>
                      <a:tailEnd type="none" w="med" len="med"/>
                    </a:lnR>
                    <a:lnT cap="flat">
                      <a:solidFill>
                        <a:srgbClr val="000000"/>
                      </a:solidFill>
                      <a:prstDash val="solid"/>
                      <a:round/>
                      <a:headEnd type="none" w="med" len="med"/>
                      <a:tailEnd type="none" w="med" len="med"/>
                    </a:lnT>
                    <a:lnB cap="flat">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161" name="Shape 161"/>
          <p:cNvSpPr txBox="1">
            <a:spLocks noGrp="1"/>
          </p:cNvSpPr>
          <p:nvPr>
            <p:ph type="title"/>
          </p:nvPr>
        </p:nvSpPr>
        <p:spPr>
          <a:xfrm>
            <a:off x="610300" y="356300"/>
            <a:ext cx="8604600" cy="1479783"/>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4000">
                <a:solidFill>
                  <a:srgbClr val="000000"/>
                </a:solidFill>
                <a:latin typeface="Arial"/>
                <a:ea typeface="Arial"/>
                <a:cs typeface="Arial"/>
                <a:sym typeface="Arial"/>
              </a:rPr>
              <a:t>Nakit Akış Tablosu</a:t>
            </a:r>
            <a:br>
              <a:rPr lang="en-US" sz="4000">
                <a:solidFill>
                  <a:srgbClr val="000000"/>
                </a:solidFill>
                <a:latin typeface="Arial"/>
                <a:ea typeface="Arial"/>
                <a:cs typeface="Arial"/>
                <a:sym typeface="Arial"/>
              </a:rPr>
            </a:br>
            <a:r>
              <a:rPr lang="en-US" sz="4000">
                <a:solidFill>
                  <a:srgbClr val="000000"/>
                </a:solidFill>
                <a:latin typeface="Arial"/>
                <a:ea typeface="Arial"/>
                <a:cs typeface="Arial"/>
                <a:sym typeface="Arial"/>
              </a:rPr>
              <a:t>Örnek Çalışma</a:t>
            </a:r>
          </a:p>
        </p:txBody>
      </p:sp>
    </p:spTree>
    <p:extLst>
      <p:ext uri="{BB962C8B-B14F-4D97-AF65-F5344CB8AC3E}">
        <p14:creationId xmlns:p14="http://schemas.microsoft.com/office/powerpoint/2010/main" val="2222262146"/>
      </p:ext>
    </p:extLst>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021275" y="137592"/>
            <a:ext cx="8673374" cy="816340"/>
          </a:xfrm>
          <a:prstGeom prst="rect">
            <a:avLst/>
          </a:prstGeom>
        </p:spPr>
        <p:txBody>
          <a:bodyPr lIns="38100" tIns="38100" rIns="38100" bIns="38100" anchor="ctr" anchorCtr="0">
            <a:noAutofit/>
          </a:bodyPr>
          <a:lstStyle/>
          <a:p>
            <a:pPr marL="0" marR="0" indent="0" algn="ctr">
              <a:lnSpc>
                <a:spcPct val="120065"/>
              </a:lnSpc>
              <a:spcBef>
                <a:spcPts val="0"/>
              </a:spcBef>
              <a:spcAft>
                <a:spcPts val="0"/>
              </a:spcAft>
              <a:buNone/>
            </a:pPr>
            <a:r>
              <a:rPr lang="en-US" sz="4222" dirty="0" err="1">
                <a:solidFill>
                  <a:srgbClr val="000000"/>
                </a:solidFill>
                <a:latin typeface="Arial"/>
                <a:ea typeface="Arial"/>
                <a:cs typeface="Arial"/>
                <a:sym typeface="Arial"/>
              </a:rPr>
              <a:t>Tahmini</a:t>
            </a:r>
            <a:r>
              <a:rPr lang="en-US" sz="4222" dirty="0">
                <a:solidFill>
                  <a:srgbClr val="000000"/>
                </a:solidFill>
                <a:latin typeface="Arial"/>
                <a:ea typeface="Arial"/>
                <a:cs typeface="Arial"/>
                <a:sym typeface="Arial"/>
              </a:rPr>
              <a:t> </a:t>
            </a:r>
            <a:r>
              <a:rPr lang="en-US" sz="4222" dirty="0" err="1">
                <a:solidFill>
                  <a:srgbClr val="000000"/>
                </a:solidFill>
                <a:latin typeface="Arial"/>
                <a:ea typeface="Arial"/>
                <a:cs typeface="Arial"/>
                <a:sym typeface="Arial"/>
              </a:rPr>
              <a:t>Satış</a:t>
            </a:r>
            <a:r>
              <a:rPr lang="en-US" sz="4222" dirty="0">
                <a:solidFill>
                  <a:srgbClr val="000000"/>
                </a:solidFill>
                <a:latin typeface="Arial"/>
                <a:ea typeface="Arial"/>
                <a:cs typeface="Arial"/>
                <a:sym typeface="Arial"/>
              </a:rPr>
              <a:t> </a:t>
            </a:r>
            <a:r>
              <a:rPr lang="en-US" sz="4222" dirty="0" err="1">
                <a:solidFill>
                  <a:srgbClr val="000000"/>
                </a:solidFill>
                <a:latin typeface="Arial"/>
                <a:ea typeface="Arial"/>
                <a:cs typeface="Arial"/>
                <a:sym typeface="Arial"/>
              </a:rPr>
              <a:t>Bütçesi</a:t>
            </a:r>
            <a:endParaRPr lang="en-US" sz="4222" dirty="0">
              <a:solidFill>
                <a:srgbClr val="000000"/>
              </a:solidFill>
              <a:latin typeface="Arial"/>
              <a:ea typeface="Arial"/>
              <a:cs typeface="Arial"/>
              <a:sym typeface="Arial"/>
            </a:endParaRPr>
          </a:p>
        </p:txBody>
      </p:sp>
      <p:sp>
        <p:nvSpPr>
          <p:cNvPr id="167" name="Shape 167"/>
          <p:cNvSpPr txBox="1"/>
          <p:nvPr/>
        </p:nvSpPr>
        <p:spPr>
          <a:xfrm>
            <a:off x="102300" y="1372075"/>
            <a:ext cx="4872200" cy="4454149"/>
          </a:xfrm>
          <a:prstGeom prst="rect">
            <a:avLst/>
          </a:prstGeom>
        </p:spPr>
        <p:txBody>
          <a:bodyPr lIns="38100" tIns="38100" rIns="38100" bIns="38100" anchor="t" anchorCtr="0">
            <a:noAutofit/>
          </a:bodyPr>
          <a:lstStyle/>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Yıllık</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Satış</a:t>
            </a:r>
            <a:r>
              <a:rPr lang="en-US" sz="1777" dirty="0">
                <a:solidFill>
                  <a:srgbClr val="000000"/>
                </a:solidFill>
                <a:latin typeface="Arial"/>
                <a:ea typeface="Arial"/>
                <a:cs typeface="Arial"/>
                <a:sym typeface="Arial"/>
              </a:rPr>
              <a:t> 300.000 </a:t>
            </a: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Yıllık</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Doğrudan</a:t>
            </a:r>
            <a:r>
              <a:rPr lang="en-US" sz="1777" dirty="0">
                <a:solidFill>
                  <a:srgbClr val="000000"/>
                </a:solidFill>
                <a:latin typeface="Arial"/>
                <a:ea typeface="Arial"/>
                <a:cs typeface="Arial"/>
                <a:sym typeface="Arial"/>
              </a:rPr>
              <a:t> Ü.M. 90.000 %30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Brüt</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kar</a:t>
            </a:r>
            <a:r>
              <a:rPr lang="en-US" sz="1777" dirty="0">
                <a:solidFill>
                  <a:srgbClr val="000000"/>
                </a:solidFill>
                <a:latin typeface="Arial"/>
                <a:ea typeface="Arial"/>
                <a:cs typeface="Arial"/>
                <a:sym typeface="Arial"/>
              </a:rPr>
              <a:t> 210.000 %70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Kira</a:t>
            </a:r>
            <a:r>
              <a:rPr lang="en-US" sz="1777" dirty="0">
                <a:solidFill>
                  <a:srgbClr val="000000"/>
                </a:solidFill>
                <a:latin typeface="Arial"/>
                <a:ea typeface="Arial"/>
                <a:cs typeface="Arial"/>
                <a:sym typeface="Arial"/>
              </a:rPr>
              <a:t> 30.000 %10</a:t>
            </a: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Personel</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Gideri</a:t>
            </a:r>
            <a:r>
              <a:rPr lang="en-US" sz="1777" dirty="0">
                <a:solidFill>
                  <a:srgbClr val="000000"/>
                </a:solidFill>
                <a:latin typeface="Arial"/>
                <a:ea typeface="Arial"/>
                <a:cs typeface="Arial"/>
                <a:sym typeface="Arial"/>
              </a:rPr>
              <a:t> 60.000 %20</a:t>
            </a: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Diğer</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İşletme</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Giderleri</a:t>
            </a:r>
            <a:r>
              <a:rPr lang="en-US" sz="1777" dirty="0">
                <a:solidFill>
                  <a:srgbClr val="000000"/>
                </a:solidFill>
                <a:latin typeface="Arial"/>
                <a:ea typeface="Arial"/>
                <a:cs typeface="Arial"/>
                <a:sym typeface="Arial"/>
              </a:rPr>
              <a:t> 30.000 %10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Yıllık</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Toplam</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Dolaylı</a:t>
            </a:r>
            <a:r>
              <a:rPr lang="en-US" sz="1777" dirty="0">
                <a:solidFill>
                  <a:srgbClr val="000000"/>
                </a:solidFill>
                <a:latin typeface="Arial"/>
                <a:ea typeface="Arial"/>
                <a:cs typeface="Arial"/>
                <a:sym typeface="Arial"/>
              </a:rPr>
              <a:t> M. 120.000 %40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Vergi</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Öncesi</a:t>
            </a:r>
            <a:r>
              <a:rPr lang="en-US" sz="1777" dirty="0">
                <a:solidFill>
                  <a:srgbClr val="000000"/>
                </a:solidFill>
                <a:latin typeface="Arial"/>
                <a:ea typeface="Arial"/>
                <a:cs typeface="Arial"/>
                <a:sym typeface="Arial"/>
              </a:rPr>
              <a:t> Net </a:t>
            </a:r>
            <a:r>
              <a:rPr lang="en-US" sz="1777" dirty="0" err="1">
                <a:solidFill>
                  <a:srgbClr val="000000"/>
                </a:solidFill>
                <a:latin typeface="Arial"/>
                <a:ea typeface="Arial"/>
                <a:cs typeface="Arial"/>
                <a:sym typeface="Arial"/>
              </a:rPr>
              <a:t>Kar</a:t>
            </a:r>
            <a:r>
              <a:rPr lang="en-US" sz="1777" dirty="0">
                <a:solidFill>
                  <a:srgbClr val="000000"/>
                </a:solidFill>
                <a:latin typeface="Arial"/>
                <a:ea typeface="Arial"/>
                <a:cs typeface="Arial"/>
                <a:sym typeface="Arial"/>
              </a:rPr>
              <a:t> 90.000 %30</a:t>
            </a:r>
          </a:p>
          <a:p>
            <a:endParaRPr lang="en-US" sz="1777" dirty="0">
              <a:solidFill>
                <a:srgbClr val="000000"/>
              </a:solidFill>
              <a:latin typeface="Arial"/>
              <a:ea typeface="Arial"/>
              <a:cs typeface="Arial"/>
              <a:sym typeface="Arial"/>
            </a:endParaRPr>
          </a:p>
        </p:txBody>
      </p:sp>
      <p:sp>
        <p:nvSpPr>
          <p:cNvPr id="168" name="Shape 168"/>
          <p:cNvSpPr/>
          <p:nvPr/>
        </p:nvSpPr>
        <p:spPr>
          <a:xfrm>
            <a:off x="264575" y="2275400"/>
            <a:ext cx="4741324" cy="105824"/>
          </a:xfrm>
          <a:prstGeom prst="rect">
            <a:avLst/>
          </a:prstGeom>
          <a:blipFill>
            <a:blip r:embed="rId3"/>
            <a:stretch>
              <a:fillRect/>
            </a:stretch>
          </a:blipFill>
        </p:spPr>
      </p:sp>
      <p:sp>
        <p:nvSpPr>
          <p:cNvPr id="169" name="Shape 169"/>
          <p:cNvSpPr/>
          <p:nvPr/>
        </p:nvSpPr>
        <p:spPr>
          <a:xfrm>
            <a:off x="264575" y="2873896"/>
            <a:ext cx="4741324" cy="105824"/>
          </a:xfrm>
          <a:prstGeom prst="rect">
            <a:avLst/>
          </a:prstGeom>
          <a:blipFill>
            <a:blip r:embed="rId3"/>
            <a:stretch>
              <a:fillRect/>
            </a:stretch>
          </a:blipFill>
        </p:spPr>
      </p:sp>
      <p:sp>
        <p:nvSpPr>
          <p:cNvPr id="170" name="Shape 170"/>
          <p:cNvSpPr/>
          <p:nvPr/>
        </p:nvSpPr>
        <p:spPr>
          <a:xfrm>
            <a:off x="433900" y="4746104"/>
            <a:ext cx="4730750" cy="105824"/>
          </a:xfrm>
          <a:prstGeom prst="rect">
            <a:avLst/>
          </a:prstGeom>
          <a:blipFill>
            <a:blip r:embed="rId4"/>
            <a:stretch>
              <a:fillRect/>
            </a:stretch>
          </a:blipFill>
        </p:spPr>
      </p:sp>
      <p:sp>
        <p:nvSpPr>
          <p:cNvPr id="171" name="Shape 171"/>
          <p:cNvSpPr/>
          <p:nvPr/>
        </p:nvSpPr>
        <p:spPr>
          <a:xfrm>
            <a:off x="5386900" y="2153816"/>
            <a:ext cx="4466150" cy="105824"/>
          </a:xfrm>
          <a:prstGeom prst="rect">
            <a:avLst/>
          </a:prstGeom>
          <a:blipFill>
            <a:blip r:embed="rId5"/>
            <a:stretch>
              <a:fillRect/>
            </a:stretch>
          </a:blipFill>
        </p:spPr>
      </p:sp>
      <p:sp>
        <p:nvSpPr>
          <p:cNvPr id="172" name="Shape 172"/>
          <p:cNvSpPr/>
          <p:nvPr/>
        </p:nvSpPr>
        <p:spPr>
          <a:xfrm>
            <a:off x="5386900" y="2801888"/>
            <a:ext cx="4466150" cy="105824"/>
          </a:xfrm>
          <a:prstGeom prst="rect">
            <a:avLst/>
          </a:prstGeom>
          <a:blipFill>
            <a:blip r:embed="rId5"/>
            <a:stretch>
              <a:fillRect/>
            </a:stretch>
          </a:blipFill>
        </p:spPr>
      </p:sp>
      <p:sp>
        <p:nvSpPr>
          <p:cNvPr id="173" name="Shape 173"/>
          <p:cNvSpPr/>
          <p:nvPr/>
        </p:nvSpPr>
        <p:spPr>
          <a:xfrm>
            <a:off x="5312825" y="4746104"/>
            <a:ext cx="4455575" cy="105824"/>
          </a:xfrm>
          <a:prstGeom prst="rect">
            <a:avLst/>
          </a:prstGeom>
          <a:blipFill>
            <a:blip r:embed="rId6"/>
            <a:stretch>
              <a:fillRect/>
            </a:stretch>
          </a:blipFill>
        </p:spPr>
      </p:sp>
      <p:sp>
        <p:nvSpPr>
          <p:cNvPr id="174" name="Shape 174"/>
          <p:cNvSpPr txBox="1"/>
          <p:nvPr/>
        </p:nvSpPr>
        <p:spPr>
          <a:xfrm>
            <a:off x="462125" y="5782025"/>
            <a:ext cx="4351850" cy="1573724"/>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2000" dirty="0" err="1">
                <a:solidFill>
                  <a:srgbClr val="000000"/>
                </a:solidFill>
                <a:latin typeface="Arial"/>
                <a:ea typeface="Arial"/>
                <a:cs typeface="Arial"/>
                <a:sym typeface="Arial"/>
              </a:rPr>
              <a:t>Sandalye</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Sayısı</a:t>
            </a:r>
            <a:r>
              <a:rPr lang="en-US" sz="2000" dirty="0">
                <a:solidFill>
                  <a:srgbClr val="000000"/>
                </a:solidFill>
                <a:latin typeface="Arial"/>
                <a:ea typeface="Arial"/>
                <a:cs typeface="Arial"/>
                <a:sym typeface="Arial"/>
              </a:rPr>
              <a:t> : 100</a:t>
            </a:r>
            <a:br>
              <a:rPr lang="en-US" sz="2000" dirty="0">
                <a:solidFill>
                  <a:srgbClr val="000000"/>
                </a:solidFill>
                <a:latin typeface="Arial"/>
                <a:ea typeface="Arial"/>
                <a:cs typeface="Arial"/>
                <a:sym typeface="Arial"/>
              </a:rPr>
            </a:br>
            <a:r>
              <a:rPr lang="en-US" sz="2000" dirty="0" err="1">
                <a:solidFill>
                  <a:srgbClr val="000000"/>
                </a:solidFill>
                <a:latin typeface="Arial"/>
                <a:ea typeface="Arial"/>
                <a:cs typeface="Arial"/>
                <a:sym typeface="Arial"/>
              </a:rPr>
              <a:t>Kişi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Başı</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Satış</a:t>
            </a:r>
            <a:r>
              <a:rPr lang="en-US" sz="2000" dirty="0">
                <a:solidFill>
                  <a:srgbClr val="000000"/>
                </a:solidFill>
                <a:latin typeface="Arial"/>
                <a:ea typeface="Arial"/>
                <a:cs typeface="Arial"/>
                <a:sym typeface="Arial"/>
              </a:rPr>
              <a:t> : 10</a:t>
            </a:r>
            <a:br>
              <a:rPr lang="en-US" sz="2000" dirty="0">
                <a:solidFill>
                  <a:srgbClr val="000000"/>
                </a:solidFill>
                <a:latin typeface="Arial"/>
                <a:ea typeface="Arial"/>
                <a:cs typeface="Arial"/>
                <a:sym typeface="Arial"/>
              </a:rPr>
            </a:br>
            <a:r>
              <a:rPr lang="en-US" sz="2000" dirty="0" err="1">
                <a:solidFill>
                  <a:srgbClr val="000000"/>
                </a:solidFill>
                <a:latin typeface="Arial"/>
                <a:ea typeface="Arial"/>
                <a:cs typeface="Arial"/>
                <a:sym typeface="Arial"/>
              </a:rPr>
              <a:t>Yıllık</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Toplam</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Satış</a:t>
            </a:r>
            <a:r>
              <a:rPr lang="en-US" sz="2000" dirty="0">
                <a:solidFill>
                  <a:srgbClr val="000000"/>
                </a:solidFill>
                <a:latin typeface="Arial"/>
                <a:ea typeface="Arial"/>
                <a:cs typeface="Arial"/>
                <a:sym typeface="Arial"/>
              </a:rPr>
              <a:t> : 300.000</a:t>
            </a:r>
          </a:p>
        </p:txBody>
      </p:sp>
      <p:sp>
        <p:nvSpPr>
          <p:cNvPr id="175" name="Shape 175"/>
          <p:cNvSpPr txBox="1"/>
          <p:nvPr/>
        </p:nvSpPr>
        <p:spPr>
          <a:xfrm>
            <a:off x="5422175" y="5782025"/>
            <a:ext cx="4351850" cy="1573724"/>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2000">
                <a:solidFill>
                  <a:srgbClr val="000000"/>
                </a:solidFill>
                <a:latin typeface="Arial"/>
                <a:ea typeface="Arial"/>
                <a:cs typeface="Arial"/>
                <a:sym typeface="Arial"/>
              </a:rPr>
              <a:t>Sandalye Sayısı : 200</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Kişi Başı Satış : 10</a:t>
            </a:r>
            <a:br>
              <a:rPr lang="en-US" sz="2000">
                <a:solidFill>
                  <a:srgbClr val="000000"/>
                </a:solidFill>
                <a:latin typeface="Arial"/>
                <a:ea typeface="Arial"/>
                <a:cs typeface="Arial"/>
                <a:sym typeface="Arial"/>
              </a:rPr>
            </a:br>
            <a:r>
              <a:rPr lang="en-US" sz="2000">
                <a:solidFill>
                  <a:srgbClr val="000000"/>
                </a:solidFill>
                <a:latin typeface="Arial"/>
                <a:ea typeface="Arial"/>
                <a:cs typeface="Arial"/>
                <a:sym typeface="Arial"/>
              </a:rPr>
              <a:t>Yıllık Toplam Satış : 600.000</a:t>
            </a:r>
          </a:p>
        </p:txBody>
      </p:sp>
      <p:sp>
        <p:nvSpPr>
          <p:cNvPr id="176" name="Shape 176"/>
          <p:cNvSpPr txBox="1"/>
          <p:nvPr/>
        </p:nvSpPr>
        <p:spPr>
          <a:xfrm>
            <a:off x="5021775" y="1444083"/>
            <a:ext cx="4872200" cy="4454149"/>
          </a:xfrm>
          <a:prstGeom prst="rect">
            <a:avLst/>
          </a:prstGeom>
        </p:spPr>
        <p:txBody>
          <a:bodyPr lIns="38100" tIns="38100" rIns="38100" bIns="38100" anchor="t" anchorCtr="0">
            <a:noAutofit/>
          </a:bodyPr>
          <a:lstStyle/>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Yıllık</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Satış</a:t>
            </a:r>
            <a:r>
              <a:rPr lang="en-US" sz="1777" dirty="0">
                <a:solidFill>
                  <a:srgbClr val="000000"/>
                </a:solidFill>
                <a:latin typeface="Arial"/>
                <a:ea typeface="Arial"/>
                <a:cs typeface="Arial"/>
                <a:sym typeface="Arial"/>
              </a:rPr>
              <a:t> 600.000 </a:t>
            </a: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Yıllık</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Doğrudan</a:t>
            </a:r>
            <a:r>
              <a:rPr lang="en-US" sz="1777" dirty="0">
                <a:solidFill>
                  <a:srgbClr val="000000"/>
                </a:solidFill>
                <a:latin typeface="Arial"/>
                <a:ea typeface="Arial"/>
                <a:cs typeface="Arial"/>
                <a:sym typeface="Arial"/>
              </a:rPr>
              <a:t> Ü.M. 180.000 %30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Brüt</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kar</a:t>
            </a:r>
            <a:r>
              <a:rPr lang="en-US" sz="1777" dirty="0">
                <a:solidFill>
                  <a:srgbClr val="000000"/>
                </a:solidFill>
                <a:latin typeface="Arial"/>
                <a:ea typeface="Arial"/>
                <a:cs typeface="Arial"/>
                <a:sym typeface="Arial"/>
              </a:rPr>
              <a:t> 420.000 %70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Kira</a:t>
            </a:r>
            <a:r>
              <a:rPr lang="en-US" sz="1777" dirty="0">
                <a:solidFill>
                  <a:srgbClr val="000000"/>
                </a:solidFill>
                <a:latin typeface="Arial"/>
                <a:ea typeface="Arial"/>
                <a:cs typeface="Arial"/>
                <a:sym typeface="Arial"/>
              </a:rPr>
              <a:t> 60.000 %10</a:t>
            </a: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Personel</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Gideri</a:t>
            </a:r>
            <a:r>
              <a:rPr lang="en-US" sz="1777" dirty="0">
                <a:solidFill>
                  <a:srgbClr val="000000"/>
                </a:solidFill>
                <a:latin typeface="Arial"/>
                <a:ea typeface="Arial"/>
                <a:cs typeface="Arial"/>
                <a:sym typeface="Arial"/>
              </a:rPr>
              <a:t> 80.000 %13</a:t>
            </a: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Diğer</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İşletme</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Giderleri</a:t>
            </a:r>
            <a:r>
              <a:rPr lang="en-US" sz="1777" dirty="0">
                <a:solidFill>
                  <a:srgbClr val="000000"/>
                </a:solidFill>
                <a:latin typeface="Arial"/>
                <a:ea typeface="Arial"/>
                <a:cs typeface="Arial"/>
                <a:sym typeface="Arial"/>
              </a:rPr>
              <a:t> 40.000 % 7</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Yıllık</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Toplam</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Dolaylı</a:t>
            </a:r>
            <a:r>
              <a:rPr lang="en-US" sz="1777" dirty="0">
                <a:solidFill>
                  <a:srgbClr val="000000"/>
                </a:solidFill>
                <a:latin typeface="Arial"/>
                <a:ea typeface="Arial"/>
                <a:cs typeface="Arial"/>
                <a:sym typeface="Arial"/>
              </a:rPr>
              <a:t> M. 180.000 %30</a:t>
            </a:r>
          </a:p>
          <a:p>
            <a:endParaRPr lang="en-US" sz="1777" dirty="0">
              <a:solidFill>
                <a:srgbClr val="000000"/>
              </a:solidFill>
              <a:latin typeface="Arial"/>
              <a:ea typeface="Arial"/>
              <a:cs typeface="Arial"/>
              <a:sym typeface="Arial"/>
            </a:endParaRPr>
          </a:p>
          <a:p>
            <a:pPr marL="381000" marR="0" lvl="0" indent="-163688" algn="l">
              <a:lnSpc>
                <a:spcPct val="120312"/>
              </a:lnSpc>
              <a:spcBef>
                <a:spcPts val="323"/>
              </a:spcBef>
              <a:spcAft>
                <a:spcPts val="0"/>
              </a:spcAft>
              <a:buClr>
                <a:srgbClr val="000000"/>
              </a:buClr>
              <a:buSzPct val="164609"/>
              <a:buFont typeface="Arial"/>
              <a:buChar char="•"/>
            </a:pPr>
            <a:r>
              <a:rPr lang="en-US" sz="1777" dirty="0" err="1">
                <a:solidFill>
                  <a:srgbClr val="000000"/>
                </a:solidFill>
                <a:latin typeface="Arial"/>
                <a:ea typeface="Arial"/>
                <a:cs typeface="Arial"/>
                <a:sym typeface="Arial"/>
              </a:rPr>
              <a:t>Vergi</a:t>
            </a:r>
            <a:r>
              <a:rPr lang="en-US" sz="1777" dirty="0">
                <a:solidFill>
                  <a:srgbClr val="000000"/>
                </a:solidFill>
                <a:latin typeface="Arial"/>
                <a:ea typeface="Arial"/>
                <a:cs typeface="Arial"/>
                <a:sym typeface="Arial"/>
              </a:rPr>
              <a:t> </a:t>
            </a:r>
            <a:r>
              <a:rPr lang="en-US" sz="1777" dirty="0" err="1">
                <a:solidFill>
                  <a:srgbClr val="000000"/>
                </a:solidFill>
                <a:latin typeface="Arial"/>
                <a:ea typeface="Arial"/>
                <a:cs typeface="Arial"/>
                <a:sym typeface="Arial"/>
              </a:rPr>
              <a:t>Öncesi</a:t>
            </a:r>
            <a:r>
              <a:rPr lang="en-US" sz="1777" dirty="0">
                <a:solidFill>
                  <a:srgbClr val="000000"/>
                </a:solidFill>
                <a:latin typeface="Arial"/>
                <a:ea typeface="Arial"/>
                <a:cs typeface="Arial"/>
                <a:sym typeface="Arial"/>
              </a:rPr>
              <a:t> Net </a:t>
            </a:r>
            <a:r>
              <a:rPr lang="en-US" sz="1777" dirty="0" err="1">
                <a:solidFill>
                  <a:srgbClr val="000000"/>
                </a:solidFill>
                <a:latin typeface="Arial"/>
                <a:ea typeface="Arial"/>
                <a:cs typeface="Arial"/>
                <a:sym typeface="Arial"/>
              </a:rPr>
              <a:t>Kar</a:t>
            </a:r>
            <a:r>
              <a:rPr lang="en-US" sz="1777" dirty="0">
                <a:solidFill>
                  <a:srgbClr val="000000"/>
                </a:solidFill>
                <a:latin typeface="Arial"/>
                <a:ea typeface="Arial"/>
                <a:cs typeface="Arial"/>
                <a:sym typeface="Arial"/>
              </a:rPr>
              <a:t> 240.000 %40</a:t>
            </a:r>
          </a:p>
          <a:p>
            <a:endParaRPr lang="en-US" sz="177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8689885"/>
      </p:ext>
    </p:extLst>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94950" y="1998475"/>
            <a:ext cx="8507575" cy="107454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İş Kurma ve Organizasyon </a:t>
            </a:r>
          </a:p>
        </p:txBody>
      </p:sp>
      <p:sp>
        <p:nvSpPr>
          <p:cNvPr id="20" name="Shape 20"/>
          <p:cNvSpPr txBox="1"/>
          <p:nvPr/>
        </p:nvSpPr>
        <p:spPr>
          <a:xfrm>
            <a:off x="694950" y="3268475"/>
            <a:ext cx="1706024" cy="1159224"/>
          </a:xfrm>
          <a:prstGeom prst="rect">
            <a:avLst/>
          </a:prstGeom>
        </p:spPr>
        <p:txBody>
          <a:bodyPr lIns="38100" tIns="38100" rIns="38100" bIns="38100" anchor="t" anchorCtr="0">
            <a:noAutofit/>
          </a:bodyPr>
          <a:lstStyle/>
          <a:p>
            <a:pPr marL="0" marR="0" indent="0" algn="l">
              <a:lnSpc>
                <a:spcPct val="119921"/>
              </a:lnSpc>
              <a:spcBef>
                <a:spcPts val="0"/>
              </a:spcBef>
              <a:spcAft>
                <a:spcPts val="0"/>
              </a:spcAft>
              <a:buNone/>
            </a:pPr>
            <a:r>
              <a:rPr lang="en-US" sz="3555" b="1">
                <a:solidFill>
                  <a:srgbClr val="000000"/>
                </a:solidFill>
                <a:latin typeface="Arial"/>
                <a:ea typeface="Arial"/>
                <a:cs typeface="Arial"/>
                <a:sym typeface="Arial"/>
              </a:rPr>
              <a:t>Ders 11</a:t>
            </a:r>
          </a:p>
        </p:txBody>
      </p:sp>
      <p:sp>
        <p:nvSpPr>
          <p:cNvPr id="21" name="Shape 21"/>
          <p:cNvSpPr/>
          <p:nvPr/>
        </p:nvSpPr>
        <p:spPr>
          <a:xfrm>
            <a:off x="0" y="3206725"/>
            <a:ext cx="10160000" cy="21150"/>
          </a:xfrm>
          <a:prstGeom prst="rect">
            <a:avLst/>
          </a:prstGeom>
          <a:blipFill>
            <a:blip r:embed="rId3"/>
            <a:stretch>
              <a:fillRect/>
            </a:stretch>
          </a:blipFill>
        </p:spPr>
      </p:sp>
      <p:sp>
        <p:nvSpPr>
          <p:cNvPr id="22" name="Shape 22"/>
          <p:cNvSpPr/>
          <p:nvPr/>
        </p:nvSpPr>
        <p:spPr>
          <a:xfrm>
            <a:off x="5334000" y="3810000"/>
            <a:ext cx="4233324" cy="2783400"/>
          </a:xfrm>
          <a:prstGeom prst="rect">
            <a:avLst/>
          </a:prstGeom>
          <a:blipFill>
            <a:blip r:embed="rId4"/>
            <a:stretch>
              <a:fillRect/>
            </a:stretch>
          </a:blipFill>
        </p:spPr>
      </p:sp>
    </p:spTree>
    <p:extLst>
      <p:ext uri="{BB962C8B-B14F-4D97-AF65-F5344CB8AC3E}">
        <p14:creationId xmlns:p14="http://schemas.microsoft.com/office/powerpoint/2010/main" val="4077981859"/>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10300" y="51150"/>
            <a:ext cx="7914899" cy="1243874"/>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Ortak Olmak ?</a:t>
            </a:r>
          </a:p>
        </p:txBody>
      </p:sp>
      <p:sp>
        <p:nvSpPr>
          <p:cNvPr id="28" name="Shape 28"/>
          <p:cNvSpPr txBox="1">
            <a:spLocks noGrp="1"/>
          </p:cNvSpPr>
          <p:nvPr>
            <p:ph type="body" idx="1"/>
          </p:nvPr>
        </p:nvSpPr>
        <p:spPr>
          <a:xfrm>
            <a:off x="356300" y="1490475"/>
            <a:ext cx="4782249" cy="5731225"/>
          </a:xfrm>
          <a:prstGeom prst="rect">
            <a:avLst/>
          </a:prstGeom>
        </p:spPr>
        <p:txBody>
          <a:bodyPr lIns="38100" tIns="38100" rIns="38100" bIns="38100" anchor="t" anchorCtr="0">
            <a:noAutofit/>
          </a:bodyPr>
          <a:lstStyle/>
          <a:p>
            <a:pPr marL="381000" marR="0" lvl="0" indent="-248355" algn="l">
              <a:lnSpc>
                <a:spcPct val="102232"/>
              </a:lnSpc>
              <a:spcBef>
                <a:spcPts val="1260"/>
              </a:spcBef>
              <a:spcAft>
                <a:spcPts val="0"/>
              </a:spcAft>
              <a:buClr>
                <a:srgbClr val="000000"/>
              </a:buClr>
              <a:buSzPct val="167264"/>
              <a:buFont typeface="Arial"/>
              <a:buChar char="•"/>
            </a:pPr>
            <a:r>
              <a:rPr lang="en-US" sz="3111">
                <a:solidFill>
                  <a:srgbClr val="000000"/>
                </a:solidFill>
                <a:latin typeface="Arial"/>
                <a:ea typeface="Arial"/>
                <a:cs typeface="Arial"/>
                <a:sym typeface="Arial"/>
              </a:rPr>
              <a:t>
Ortakla çalışmanın avantaj ve dezavantajları nelerdir?</a:t>
            </a:r>
          </a:p>
          <a:p>
            <a:endParaRPr lang="en-US" sz="3111">
              <a:solidFill>
                <a:srgbClr val="000000"/>
              </a:solidFill>
              <a:latin typeface="Arial"/>
              <a:ea typeface="Arial"/>
              <a:cs typeface="Arial"/>
              <a:sym typeface="Arial"/>
            </a:endParaRPr>
          </a:p>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Profesyonellerden nasıl yardım alabilirsiniz? (muhasebeci, avukat) </a:t>
            </a:r>
          </a:p>
          <a:p>
            <a:endParaRPr lang="en-US" sz="3111">
              <a:solidFill>
                <a:srgbClr val="000000"/>
              </a:solidFill>
              <a:latin typeface="Arial"/>
              <a:ea typeface="Arial"/>
              <a:cs typeface="Arial"/>
              <a:sym typeface="Arial"/>
            </a:endParaRPr>
          </a:p>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İş hayatı ve etik kurallar</a:t>
            </a:r>
          </a:p>
        </p:txBody>
      </p:sp>
      <p:sp>
        <p:nvSpPr>
          <p:cNvPr id="29" name="Shape 29"/>
          <p:cNvSpPr/>
          <p:nvPr/>
        </p:nvSpPr>
        <p:spPr>
          <a:xfrm>
            <a:off x="5757325" y="2370650"/>
            <a:ext cx="3640649" cy="3640649"/>
          </a:xfrm>
          <a:prstGeom prst="rect">
            <a:avLst/>
          </a:prstGeom>
          <a:blipFill>
            <a:blip r:embed="rId3"/>
            <a:stretch>
              <a:fillRect/>
            </a:stretch>
          </a:blipFill>
        </p:spPr>
      </p:sp>
    </p:spTree>
    <p:extLst>
      <p:ext uri="{BB962C8B-B14F-4D97-AF65-F5344CB8AC3E}">
        <p14:creationId xmlns:p14="http://schemas.microsoft.com/office/powerpoint/2010/main" val="213925902"/>
      </p:ext>
    </p:extLst>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Hangi tip işletme ?</a:t>
            </a:r>
          </a:p>
        </p:txBody>
      </p:sp>
      <p:sp>
        <p:nvSpPr>
          <p:cNvPr id="35" name="Shape 35"/>
          <p:cNvSpPr txBox="1"/>
          <p:nvPr/>
        </p:nvSpPr>
        <p:spPr>
          <a:xfrm>
            <a:off x="880175" y="1439325"/>
            <a:ext cx="4411825" cy="5494849"/>
          </a:xfrm>
          <a:prstGeom prst="rect">
            <a:avLst/>
          </a:prstGeom>
        </p:spPr>
        <p:txBody>
          <a:bodyPr lIns="38100" tIns="38100" rIns="38100" bIns="38100" anchor="ctr"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a:solidFill>
                  <a:srgbClr val="000000"/>
                </a:solidFill>
                <a:latin typeface="Arial"/>
                <a:ea typeface="Arial"/>
                <a:cs typeface="Arial"/>
                <a:sym typeface="Arial"/>
              </a:rPr>
              <a:t>Şahıs İşletmesi</a:t>
            </a:r>
          </a:p>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(Esnaf ve Sanatkar)</a:t>
            </a:r>
          </a:p>
          <a:p>
            <a:pPr marL="381000" marR="0" lvl="0" indent="-276577" algn="l">
              <a:lnSpc>
                <a:spcPct val="107812"/>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Adi ortaklık</a:t>
            </a:r>
          </a:p>
          <a:p>
            <a:pPr marL="381000" marR="0" lvl="0" indent="-276577" algn="l">
              <a:lnSpc>
                <a:spcPct val="107812"/>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Limited Şirket </a:t>
            </a:r>
          </a:p>
          <a:p>
            <a:pPr marL="381000" marR="0" lvl="0" indent="-276577" algn="l">
              <a:lnSpc>
                <a:spcPct val="107812"/>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Anonim Şirket</a:t>
            </a:r>
          </a:p>
          <a:p>
            <a:pPr marL="381000" marR="0" lvl="0" indent="-276577" algn="l">
              <a:lnSpc>
                <a:spcPct val="107812"/>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Kooperatif</a:t>
            </a:r>
          </a:p>
        </p:txBody>
      </p:sp>
      <p:sp>
        <p:nvSpPr>
          <p:cNvPr id="36" name="Shape 36"/>
          <p:cNvSpPr/>
          <p:nvPr/>
        </p:nvSpPr>
        <p:spPr>
          <a:xfrm>
            <a:off x="5842000" y="1862650"/>
            <a:ext cx="3492500" cy="4572000"/>
          </a:xfrm>
          <a:prstGeom prst="rect">
            <a:avLst/>
          </a:prstGeom>
          <a:blipFill>
            <a:blip r:embed="rId3"/>
            <a:stretch>
              <a:fillRect/>
            </a:stretch>
          </a:blipFill>
        </p:spPr>
      </p:sp>
    </p:spTree>
    <p:extLst>
      <p:ext uri="{BB962C8B-B14F-4D97-AF65-F5344CB8AC3E}">
        <p14:creationId xmlns:p14="http://schemas.microsoft.com/office/powerpoint/2010/main" val="2415630743"/>
      </p:ext>
    </p:extLst>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Bayilik - Distribütörlük</a:t>
            </a:r>
          </a:p>
        </p:txBody>
      </p:sp>
      <p:sp>
        <p:nvSpPr>
          <p:cNvPr id="42" name="Shape 42"/>
          <p:cNvSpPr txBox="1">
            <a:spLocks noGrp="1"/>
          </p:cNvSpPr>
          <p:nvPr>
            <p:ph type="body" idx="1"/>
          </p:nvPr>
        </p:nvSpPr>
        <p:spPr>
          <a:xfrm>
            <a:off x="610300" y="1321150"/>
            <a:ext cx="4443574" cy="5477224"/>
          </a:xfrm>
          <a:prstGeom prst="rect">
            <a:avLst/>
          </a:prstGeom>
        </p:spPr>
        <p:txBody>
          <a:bodyPr lIns="38100" tIns="38100" rIns="38100" bIns="38100" anchor="t" anchorCtr="0">
            <a:noAutofit/>
          </a:bodyPr>
          <a:lstStyle/>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
Üretici ve/veya ihracatçı firmanın pazarlama prensiplerine bağlı kalarak onun ürününü farklı bir bölgede / ülkede dağıtacak ve/veya pazarlayacak firma. </a:t>
            </a:r>
          </a:p>
        </p:txBody>
      </p:sp>
      <p:sp>
        <p:nvSpPr>
          <p:cNvPr id="43" name="Shape 43"/>
          <p:cNvSpPr/>
          <p:nvPr/>
        </p:nvSpPr>
        <p:spPr>
          <a:xfrm>
            <a:off x="5164650" y="2539975"/>
            <a:ext cx="4656649" cy="2656400"/>
          </a:xfrm>
          <a:prstGeom prst="rect">
            <a:avLst/>
          </a:prstGeom>
          <a:blipFill>
            <a:blip r:embed="rId3"/>
            <a:stretch>
              <a:fillRect/>
            </a:stretch>
          </a:blipFill>
        </p:spPr>
      </p:sp>
    </p:spTree>
    <p:extLst>
      <p:ext uri="{BB962C8B-B14F-4D97-AF65-F5344CB8AC3E}">
        <p14:creationId xmlns:p14="http://schemas.microsoft.com/office/powerpoint/2010/main" val="22301902"/>
      </p:ext>
    </p:extLst>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İsim Hakkı (Franchising)</a:t>
            </a:r>
            <a:r>
              <a:rPr lang="en-US" sz="3555" b="1">
                <a:solidFill>
                  <a:srgbClr val="000000"/>
                </a:solidFill>
                <a:latin typeface="Arial"/>
                <a:ea typeface="Arial"/>
                <a:cs typeface="Arial"/>
                <a:sym typeface="Arial"/>
              </a:rPr>
              <a:t> </a:t>
            </a:r>
          </a:p>
        </p:txBody>
      </p:sp>
      <p:sp>
        <p:nvSpPr>
          <p:cNvPr id="49" name="Shape 49"/>
          <p:cNvSpPr txBox="1">
            <a:spLocks noGrp="1"/>
          </p:cNvSpPr>
          <p:nvPr>
            <p:ph type="body" idx="1"/>
          </p:nvPr>
        </p:nvSpPr>
        <p:spPr>
          <a:xfrm>
            <a:off x="356300" y="1321150"/>
            <a:ext cx="4782249" cy="5900550"/>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Bir sistem ve markanın imtiyaz hakkı sahibinin, belirli bir </a:t>
            </a:r>
            <a:r>
              <a:rPr lang="en-US" sz="3111" u="sng">
                <a:solidFill>
                  <a:srgbClr val="000000"/>
                </a:solidFill>
                <a:latin typeface="Arial"/>
                <a:ea typeface="Arial"/>
                <a:cs typeface="Arial"/>
                <a:sym typeface="Arial"/>
              </a:rPr>
              <a:t>bedel</a:t>
            </a:r>
            <a:r>
              <a:rPr lang="en-US" sz="3111">
                <a:solidFill>
                  <a:srgbClr val="000000"/>
                </a:solidFill>
                <a:latin typeface="Arial"/>
                <a:ea typeface="Arial"/>
                <a:cs typeface="Arial"/>
                <a:sym typeface="Arial"/>
              </a:rPr>
              <a:t> karşılığında, belirli </a:t>
            </a:r>
            <a:r>
              <a:rPr lang="en-US" sz="3111" u="sng">
                <a:solidFill>
                  <a:srgbClr val="000000"/>
                </a:solidFill>
                <a:latin typeface="Arial"/>
                <a:ea typeface="Arial"/>
                <a:cs typeface="Arial"/>
                <a:sym typeface="Arial"/>
              </a:rPr>
              <a:t>süre</a:t>
            </a:r>
            <a:r>
              <a:rPr lang="en-US" sz="3111">
                <a:solidFill>
                  <a:srgbClr val="000000"/>
                </a:solidFill>
                <a:latin typeface="Arial"/>
                <a:ea typeface="Arial"/>
                <a:cs typeface="Arial"/>
                <a:sym typeface="Arial"/>
              </a:rPr>
              <a:t>, </a:t>
            </a:r>
            <a:r>
              <a:rPr lang="en-US" sz="3111" u="sng">
                <a:solidFill>
                  <a:srgbClr val="000000"/>
                </a:solidFill>
                <a:latin typeface="Arial"/>
                <a:ea typeface="Arial"/>
                <a:cs typeface="Arial"/>
                <a:sym typeface="Arial"/>
              </a:rPr>
              <a:t>koşul</a:t>
            </a:r>
            <a:r>
              <a:rPr lang="en-US" sz="3111">
                <a:solidFill>
                  <a:srgbClr val="000000"/>
                </a:solidFill>
                <a:latin typeface="Arial"/>
                <a:ea typeface="Arial"/>
                <a:cs typeface="Arial"/>
                <a:sym typeface="Arial"/>
              </a:rPr>
              <a:t> ve</a:t>
            </a:r>
            <a:r>
              <a:rPr lang="en-US" sz="3111" u="sng">
                <a:solidFill>
                  <a:srgbClr val="000000"/>
                </a:solidFill>
                <a:latin typeface="Arial"/>
                <a:ea typeface="Arial"/>
                <a:cs typeface="Arial"/>
                <a:sym typeface="Arial"/>
              </a:rPr>
              <a:t> sınırlar</a:t>
            </a:r>
            <a:r>
              <a:rPr lang="en-US" sz="3111">
                <a:solidFill>
                  <a:srgbClr val="000000"/>
                </a:solidFill>
                <a:latin typeface="Arial"/>
                <a:ea typeface="Arial"/>
                <a:cs typeface="Arial"/>
                <a:sym typeface="Arial"/>
              </a:rPr>
              <a:t> içinde, işin yönetimine ilişkin </a:t>
            </a:r>
            <a:r>
              <a:rPr lang="en-US" sz="3111" u="sng">
                <a:solidFill>
                  <a:srgbClr val="000000"/>
                </a:solidFill>
                <a:latin typeface="Arial"/>
                <a:ea typeface="Arial"/>
                <a:cs typeface="Arial"/>
                <a:sym typeface="Arial"/>
              </a:rPr>
              <a:t>sürekli kontrol ve destek</a:t>
            </a:r>
            <a:r>
              <a:rPr lang="en-US" sz="3111">
                <a:solidFill>
                  <a:srgbClr val="000000"/>
                </a:solidFill>
                <a:latin typeface="Arial"/>
                <a:ea typeface="Arial"/>
                <a:cs typeface="Arial"/>
                <a:sym typeface="Arial"/>
              </a:rPr>
              <a:t> sağlayarak, sistem ve markasını kullandırmasına dayanan, uzun vadeli ve sürekli bir iş ilişkisidir. </a:t>
            </a:r>
          </a:p>
        </p:txBody>
      </p:sp>
      <p:sp>
        <p:nvSpPr>
          <p:cNvPr id="50" name="Shape 50"/>
          <p:cNvSpPr/>
          <p:nvPr/>
        </p:nvSpPr>
        <p:spPr>
          <a:xfrm>
            <a:off x="5757325" y="2201325"/>
            <a:ext cx="3894649" cy="3608900"/>
          </a:xfrm>
          <a:prstGeom prst="rect">
            <a:avLst/>
          </a:prstGeom>
          <a:blipFill>
            <a:blip r:embed="rId3"/>
            <a:stretch>
              <a:fillRect/>
            </a:stretch>
          </a:blipFill>
        </p:spPr>
      </p:sp>
    </p:spTree>
    <p:extLst>
      <p:ext uri="{BB962C8B-B14F-4D97-AF65-F5344CB8AC3E}">
        <p14:creationId xmlns:p14="http://schemas.microsoft.com/office/powerpoint/2010/main" val="3309558796"/>
      </p:ext>
    </p:extLst>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94950" y="1998475"/>
            <a:ext cx="8507575" cy="107454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Zaman Planı </a:t>
            </a:r>
          </a:p>
        </p:txBody>
      </p:sp>
      <p:sp>
        <p:nvSpPr>
          <p:cNvPr id="20" name="Shape 20"/>
          <p:cNvSpPr txBox="1"/>
          <p:nvPr/>
        </p:nvSpPr>
        <p:spPr>
          <a:xfrm>
            <a:off x="694950" y="3268475"/>
            <a:ext cx="1706024" cy="1159224"/>
          </a:xfrm>
          <a:prstGeom prst="rect">
            <a:avLst/>
          </a:prstGeom>
        </p:spPr>
        <p:txBody>
          <a:bodyPr lIns="38100" tIns="38100" rIns="38100" bIns="38100" anchor="t" anchorCtr="0">
            <a:noAutofit/>
          </a:bodyPr>
          <a:lstStyle/>
          <a:p>
            <a:pPr marL="0" marR="0" indent="0" algn="l">
              <a:lnSpc>
                <a:spcPct val="119921"/>
              </a:lnSpc>
              <a:spcBef>
                <a:spcPts val="0"/>
              </a:spcBef>
              <a:spcAft>
                <a:spcPts val="0"/>
              </a:spcAft>
              <a:buNone/>
            </a:pPr>
            <a:r>
              <a:rPr lang="en-US" sz="3555" b="1">
                <a:solidFill>
                  <a:srgbClr val="000000"/>
                </a:solidFill>
                <a:latin typeface="Arial"/>
                <a:ea typeface="Arial"/>
                <a:cs typeface="Arial"/>
                <a:sym typeface="Arial"/>
              </a:rPr>
              <a:t>Ders 12</a:t>
            </a:r>
          </a:p>
        </p:txBody>
      </p:sp>
      <p:sp>
        <p:nvSpPr>
          <p:cNvPr id="21" name="Shape 21"/>
          <p:cNvSpPr/>
          <p:nvPr/>
        </p:nvSpPr>
        <p:spPr>
          <a:xfrm>
            <a:off x="0" y="3206725"/>
            <a:ext cx="10160000" cy="21150"/>
          </a:xfrm>
          <a:prstGeom prst="rect">
            <a:avLst/>
          </a:prstGeom>
          <a:blipFill>
            <a:blip r:embed="rId3"/>
            <a:stretch>
              <a:fillRect/>
            </a:stretch>
          </a:blipFill>
        </p:spPr>
      </p:sp>
      <p:sp>
        <p:nvSpPr>
          <p:cNvPr id="22" name="Shape 22"/>
          <p:cNvSpPr/>
          <p:nvPr/>
        </p:nvSpPr>
        <p:spPr>
          <a:xfrm>
            <a:off x="6604000" y="3471325"/>
            <a:ext cx="2476500" cy="3725325"/>
          </a:xfrm>
          <a:prstGeom prst="rect">
            <a:avLst/>
          </a:prstGeom>
          <a:blipFill>
            <a:blip r:embed="rId4"/>
            <a:stretch>
              <a:fillRect/>
            </a:stretch>
          </a:blipFill>
        </p:spPr>
      </p:sp>
    </p:spTree>
    <p:extLst>
      <p:ext uri="{BB962C8B-B14F-4D97-AF65-F5344CB8AC3E}">
        <p14:creationId xmlns:p14="http://schemas.microsoft.com/office/powerpoint/2010/main" val="2025716661"/>
      </p:ext>
    </p:extLst>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40950" y="305150"/>
            <a:ext cx="8084250"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Zaman Planı</a:t>
            </a:r>
          </a:p>
        </p:txBody>
      </p:sp>
      <p:sp>
        <p:nvSpPr>
          <p:cNvPr id="28" name="Shape 28"/>
          <p:cNvSpPr txBox="1"/>
          <p:nvPr/>
        </p:nvSpPr>
        <p:spPr>
          <a:xfrm>
            <a:off x="694950" y="2591150"/>
            <a:ext cx="8253574" cy="4545875"/>
          </a:xfrm>
          <a:prstGeom prst="rect">
            <a:avLst/>
          </a:prstGeom>
        </p:spPr>
        <p:txBody>
          <a:bodyPr lIns="38100" tIns="38100" rIns="38100" bIns="38100" anchor="t" anchorCtr="0">
            <a:noAutofit/>
          </a:bodyPr>
          <a:lstStyle/>
          <a:p>
            <a:pPr marL="381000" marR="0" lvl="0" indent="-248355" algn="l">
              <a:lnSpc>
                <a:spcPct val="120089"/>
              </a:lnSpc>
              <a:spcBef>
                <a:spcPts val="0"/>
              </a:spcBef>
              <a:spcAft>
                <a:spcPts val="0"/>
              </a:spcAft>
              <a:buClr>
                <a:srgbClr val="000000"/>
              </a:buClr>
              <a:buSzPct val="167264"/>
              <a:buFont typeface="Arial"/>
              <a:buChar char="•"/>
            </a:pPr>
            <a:r>
              <a:rPr lang="en-US" sz="3111">
                <a:solidFill>
                  <a:srgbClr val="000000"/>
                </a:solidFill>
                <a:latin typeface="Arial"/>
                <a:ea typeface="Arial"/>
                <a:cs typeface="Arial"/>
                <a:sym typeface="Arial"/>
              </a:rPr>
              <a:t>Zaman planlamasında ana unsurlar,</a:t>
            </a:r>
          </a:p>
          <a:p>
            <a:pPr marL="762000" marR="0" lvl="1" indent="-50800" algn="l">
              <a:lnSpc>
                <a:spcPct val="120089"/>
              </a:lnSpc>
              <a:spcBef>
                <a:spcPts val="0"/>
              </a:spcBef>
              <a:spcAft>
                <a:spcPts val="0"/>
              </a:spcAft>
              <a:buClr>
                <a:srgbClr val="000000"/>
              </a:buClr>
              <a:buSzPct val="100358"/>
              <a:buFont typeface="Arial"/>
              <a:buNone/>
            </a:pPr>
            <a:r>
              <a:rPr lang="en-US" sz="3111">
                <a:solidFill>
                  <a:srgbClr val="000000"/>
                </a:solidFill>
                <a:latin typeface="Arial"/>
                <a:ea typeface="Arial"/>
                <a:cs typeface="Arial"/>
                <a:sym typeface="Arial"/>
              </a:rPr>
              <a:t>- İşinize başlama tarihi</a:t>
            </a:r>
          </a:p>
          <a:p>
            <a:pPr marL="762000" marR="0" lvl="1" indent="-50800" algn="l">
              <a:lnSpc>
                <a:spcPct val="120089"/>
              </a:lnSpc>
              <a:spcBef>
                <a:spcPts val="0"/>
              </a:spcBef>
              <a:spcAft>
                <a:spcPts val="0"/>
              </a:spcAft>
              <a:buClr>
                <a:srgbClr val="000000"/>
              </a:buClr>
              <a:buSzPct val="100358"/>
              <a:buFont typeface="Arial"/>
              <a:buNone/>
            </a:pPr>
            <a:r>
              <a:rPr lang="en-US" sz="3111">
                <a:solidFill>
                  <a:srgbClr val="000000"/>
                </a:solidFill>
                <a:latin typeface="Arial"/>
                <a:ea typeface="Arial"/>
                <a:cs typeface="Arial"/>
                <a:sym typeface="Arial"/>
              </a:rPr>
              <a:t>- Hammadde ve diğer girdilerin size ulaşma tarihi</a:t>
            </a:r>
          </a:p>
          <a:p>
            <a:pPr marL="762000" marR="0" lvl="1" indent="-50800" algn="l">
              <a:lnSpc>
                <a:spcPct val="120089"/>
              </a:lnSpc>
              <a:spcBef>
                <a:spcPts val="0"/>
              </a:spcBef>
              <a:spcAft>
                <a:spcPts val="0"/>
              </a:spcAft>
              <a:buClr>
                <a:srgbClr val="000000"/>
              </a:buClr>
              <a:buSzPct val="100358"/>
              <a:buFont typeface="Arial"/>
              <a:buNone/>
            </a:pPr>
            <a:r>
              <a:rPr lang="en-US" sz="3111">
                <a:solidFill>
                  <a:srgbClr val="000000"/>
                </a:solidFill>
                <a:latin typeface="Arial"/>
                <a:ea typeface="Arial"/>
                <a:cs typeface="Arial"/>
                <a:sym typeface="Arial"/>
              </a:rPr>
              <a:t>- Yaptığınız sözleşmelerin son tarihleri </a:t>
            </a:r>
          </a:p>
          <a:p>
            <a:pPr marL="762000" marR="0" lvl="1" indent="-50800" algn="l">
              <a:lnSpc>
                <a:spcPct val="120089"/>
              </a:lnSpc>
              <a:spcBef>
                <a:spcPts val="0"/>
              </a:spcBef>
              <a:spcAft>
                <a:spcPts val="0"/>
              </a:spcAft>
              <a:buClr>
                <a:srgbClr val="000000"/>
              </a:buClr>
              <a:buSzPct val="100358"/>
              <a:buFont typeface="Arial"/>
              <a:buNone/>
            </a:pPr>
            <a:r>
              <a:rPr lang="en-US" sz="3111">
                <a:solidFill>
                  <a:srgbClr val="000000"/>
                </a:solidFill>
                <a:latin typeface="Arial"/>
                <a:ea typeface="Arial"/>
                <a:cs typeface="Arial"/>
                <a:sym typeface="Arial"/>
              </a:rPr>
              <a:t>-MakinE ve ilişkili malzemelerin teslim tarihleri..vs. </a:t>
            </a:r>
          </a:p>
        </p:txBody>
      </p:sp>
      <p:sp>
        <p:nvSpPr>
          <p:cNvPr id="29" name="Shape 29"/>
          <p:cNvSpPr txBox="1"/>
          <p:nvPr/>
        </p:nvSpPr>
        <p:spPr>
          <a:xfrm>
            <a:off x="202825" y="1524000"/>
            <a:ext cx="9830499" cy="922850"/>
          </a:xfrm>
          <a:prstGeom prst="rect">
            <a:avLst/>
          </a:prstGeom>
        </p:spPr>
        <p:txBody>
          <a:bodyPr lIns="38100" tIns="38100" rIns="38100" bIns="38100" anchor="ctr" anchorCtr="0">
            <a:noAutofit/>
          </a:bodyPr>
          <a:lstStyle/>
          <a:p>
            <a:pPr marL="0" marR="0" indent="0" algn="l">
              <a:lnSpc>
                <a:spcPct val="119791"/>
              </a:lnSpc>
              <a:spcBef>
                <a:spcPts val="0"/>
              </a:spcBef>
              <a:spcAft>
                <a:spcPts val="0"/>
              </a:spcAft>
              <a:buNone/>
            </a:pPr>
            <a:r>
              <a:rPr lang="en-US" sz="2666" b="1">
                <a:solidFill>
                  <a:srgbClr val="000000"/>
                </a:solidFill>
                <a:latin typeface="Arial"/>
                <a:ea typeface="Arial"/>
                <a:cs typeface="Arial"/>
                <a:sym typeface="Arial"/>
              </a:rPr>
              <a:t>“Planlamayı başaramayanlar başarısızlığı planlamıştır.”</a:t>
            </a:r>
          </a:p>
        </p:txBody>
      </p:sp>
    </p:spTree>
    <p:extLst>
      <p:ext uri="{BB962C8B-B14F-4D97-AF65-F5344CB8AC3E}">
        <p14:creationId xmlns:p14="http://schemas.microsoft.com/office/powerpoint/2010/main" val="1726880119"/>
      </p:ext>
    </p:extLst>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YILLIK PLAN</a:t>
            </a:r>
          </a:p>
        </p:txBody>
      </p:sp>
      <p:sp>
        <p:nvSpPr>
          <p:cNvPr id="35" name="Shape 35"/>
          <p:cNvSpPr/>
          <p:nvPr/>
        </p:nvSpPr>
        <p:spPr>
          <a:xfrm>
            <a:off x="497400" y="1259400"/>
            <a:ext cx="9302750" cy="5503325"/>
          </a:xfrm>
          <a:prstGeom prst="rect">
            <a:avLst/>
          </a:prstGeom>
          <a:blipFill>
            <a:blip r:embed="rId3"/>
            <a:stretch>
              <a:fillRect/>
            </a:stretch>
          </a:blipFill>
        </p:spPr>
      </p:sp>
      <p:sp>
        <p:nvSpPr>
          <p:cNvPr id="36" name="Shape 36"/>
          <p:cNvSpPr txBox="1"/>
          <p:nvPr/>
        </p:nvSpPr>
        <p:spPr>
          <a:xfrm>
            <a:off x="1003650" y="1321150"/>
            <a:ext cx="8761575"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YILLIK PLAN</a:t>
            </a:r>
          </a:p>
        </p:txBody>
      </p:sp>
      <p:sp>
        <p:nvSpPr>
          <p:cNvPr id="37" name="Shape 37"/>
          <p:cNvSpPr txBox="1"/>
          <p:nvPr/>
        </p:nvSpPr>
        <p:spPr>
          <a:xfrm>
            <a:off x="610300" y="1610425"/>
            <a:ext cx="264925"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No</a:t>
            </a:r>
          </a:p>
        </p:txBody>
      </p:sp>
      <p:sp>
        <p:nvSpPr>
          <p:cNvPr id="38" name="Shape 38"/>
          <p:cNvSpPr txBox="1"/>
          <p:nvPr/>
        </p:nvSpPr>
        <p:spPr>
          <a:xfrm>
            <a:off x="1003650" y="1610425"/>
            <a:ext cx="1190975"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Yapılacak İşler</a:t>
            </a:r>
          </a:p>
        </p:txBody>
      </p:sp>
      <p:sp>
        <p:nvSpPr>
          <p:cNvPr id="39" name="Shape 39"/>
          <p:cNvSpPr txBox="1"/>
          <p:nvPr/>
        </p:nvSpPr>
        <p:spPr>
          <a:xfrm>
            <a:off x="2323025" y="1610425"/>
            <a:ext cx="432499"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Ocak</a:t>
            </a:r>
          </a:p>
        </p:txBody>
      </p:sp>
      <p:sp>
        <p:nvSpPr>
          <p:cNvPr id="40" name="Shape 40"/>
          <p:cNvSpPr txBox="1"/>
          <p:nvPr/>
        </p:nvSpPr>
        <p:spPr>
          <a:xfrm>
            <a:off x="2883950" y="1610425"/>
            <a:ext cx="483649"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Şubat</a:t>
            </a:r>
          </a:p>
        </p:txBody>
      </p:sp>
      <p:sp>
        <p:nvSpPr>
          <p:cNvPr id="41" name="Shape 41"/>
          <p:cNvSpPr txBox="1"/>
          <p:nvPr/>
        </p:nvSpPr>
        <p:spPr>
          <a:xfrm>
            <a:off x="3496025" y="1610425"/>
            <a:ext cx="386625"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Mart</a:t>
            </a:r>
          </a:p>
        </p:txBody>
      </p:sp>
      <p:sp>
        <p:nvSpPr>
          <p:cNvPr id="42" name="Shape 42"/>
          <p:cNvSpPr txBox="1"/>
          <p:nvPr/>
        </p:nvSpPr>
        <p:spPr>
          <a:xfrm>
            <a:off x="4011075" y="1610425"/>
            <a:ext cx="473075"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Nisan</a:t>
            </a:r>
          </a:p>
        </p:txBody>
      </p:sp>
      <p:sp>
        <p:nvSpPr>
          <p:cNvPr id="43" name="Shape 43"/>
          <p:cNvSpPr txBox="1"/>
          <p:nvPr/>
        </p:nvSpPr>
        <p:spPr>
          <a:xfrm>
            <a:off x="4612550" y="1610425"/>
            <a:ext cx="481874"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Mayıs</a:t>
            </a:r>
          </a:p>
        </p:txBody>
      </p:sp>
      <p:sp>
        <p:nvSpPr>
          <p:cNvPr id="44" name="Shape 44"/>
          <p:cNvSpPr txBox="1"/>
          <p:nvPr/>
        </p:nvSpPr>
        <p:spPr>
          <a:xfrm>
            <a:off x="5222875" y="1610425"/>
            <a:ext cx="601824"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Haziran</a:t>
            </a:r>
          </a:p>
        </p:txBody>
      </p:sp>
      <p:sp>
        <p:nvSpPr>
          <p:cNvPr id="45" name="Shape 45"/>
          <p:cNvSpPr txBox="1"/>
          <p:nvPr/>
        </p:nvSpPr>
        <p:spPr>
          <a:xfrm>
            <a:off x="5953125" y="1610425"/>
            <a:ext cx="667099"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Temmuz</a:t>
            </a:r>
          </a:p>
        </p:txBody>
      </p:sp>
      <p:sp>
        <p:nvSpPr>
          <p:cNvPr id="46" name="Shape 46"/>
          <p:cNvSpPr txBox="1"/>
          <p:nvPr/>
        </p:nvSpPr>
        <p:spPr>
          <a:xfrm>
            <a:off x="6748625" y="1610425"/>
            <a:ext cx="660024"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Ağustos</a:t>
            </a:r>
          </a:p>
        </p:txBody>
      </p:sp>
      <p:sp>
        <p:nvSpPr>
          <p:cNvPr id="47" name="Shape 47"/>
          <p:cNvSpPr txBox="1"/>
          <p:nvPr/>
        </p:nvSpPr>
        <p:spPr>
          <a:xfrm>
            <a:off x="7537075" y="1610425"/>
            <a:ext cx="423674"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Eylül</a:t>
            </a:r>
          </a:p>
        </p:txBody>
      </p:sp>
      <p:sp>
        <p:nvSpPr>
          <p:cNvPr id="48" name="Shape 48"/>
          <p:cNvSpPr txBox="1"/>
          <p:nvPr/>
        </p:nvSpPr>
        <p:spPr>
          <a:xfrm>
            <a:off x="8089175" y="1610425"/>
            <a:ext cx="425449"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Ekim</a:t>
            </a:r>
          </a:p>
        </p:txBody>
      </p:sp>
      <p:sp>
        <p:nvSpPr>
          <p:cNvPr id="49" name="Shape 49"/>
          <p:cNvSpPr txBox="1"/>
          <p:nvPr/>
        </p:nvSpPr>
        <p:spPr>
          <a:xfrm>
            <a:off x="8643050" y="1610425"/>
            <a:ext cx="511875"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Kasım</a:t>
            </a:r>
          </a:p>
        </p:txBody>
      </p:sp>
      <p:sp>
        <p:nvSpPr>
          <p:cNvPr id="50" name="Shape 50"/>
          <p:cNvSpPr txBox="1"/>
          <p:nvPr/>
        </p:nvSpPr>
        <p:spPr>
          <a:xfrm>
            <a:off x="9283325" y="1610425"/>
            <a:ext cx="481874" cy="263150"/>
          </a:xfrm>
          <a:prstGeom prst="rect">
            <a:avLst/>
          </a:prstGeom>
        </p:spPr>
        <p:txBody>
          <a:bodyPr lIns="38100" tIns="38100" rIns="38100" bIns="38100" anchor="b" anchorCtr="0">
            <a:noAutofit/>
          </a:bodyPr>
          <a:lstStyle/>
          <a:p>
            <a:pPr marL="0" marR="0" indent="0" algn="ctr">
              <a:lnSpc>
                <a:spcPct val="120000"/>
              </a:lnSpc>
              <a:spcBef>
                <a:spcPts val="0"/>
              </a:spcBef>
              <a:spcAft>
                <a:spcPts val="0"/>
              </a:spcAft>
              <a:buNone/>
            </a:pPr>
            <a:r>
              <a:rPr lang="en-US" sz="1111" b="1">
                <a:solidFill>
                  <a:srgbClr val="000000"/>
                </a:solidFill>
                <a:latin typeface="Arial"/>
                <a:ea typeface="Arial"/>
                <a:cs typeface="Arial"/>
                <a:sym typeface="Arial"/>
              </a:rPr>
              <a:t>Aralık</a:t>
            </a:r>
          </a:p>
        </p:txBody>
      </p:sp>
      <p:sp>
        <p:nvSpPr>
          <p:cNvPr id="51" name="Shape 51"/>
          <p:cNvSpPr txBox="1"/>
          <p:nvPr/>
        </p:nvSpPr>
        <p:spPr>
          <a:xfrm>
            <a:off x="610300" y="1899700"/>
            <a:ext cx="264925" cy="264925"/>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a:t>
            </a:r>
          </a:p>
        </p:txBody>
      </p:sp>
      <p:sp>
        <p:nvSpPr>
          <p:cNvPr id="52" name="Shape 52"/>
          <p:cNvSpPr txBox="1"/>
          <p:nvPr/>
        </p:nvSpPr>
        <p:spPr>
          <a:xfrm>
            <a:off x="610300" y="219075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2</a:t>
            </a:r>
          </a:p>
        </p:txBody>
      </p:sp>
      <p:sp>
        <p:nvSpPr>
          <p:cNvPr id="53" name="Shape 53"/>
          <p:cNvSpPr txBox="1"/>
          <p:nvPr/>
        </p:nvSpPr>
        <p:spPr>
          <a:xfrm>
            <a:off x="610300" y="2480025"/>
            <a:ext cx="264925" cy="245525"/>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3</a:t>
            </a:r>
          </a:p>
        </p:txBody>
      </p:sp>
      <p:sp>
        <p:nvSpPr>
          <p:cNvPr id="54" name="Shape 54"/>
          <p:cNvSpPr txBox="1"/>
          <p:nvPr/>
        </p:nvSpPr>
        <p:spPr>
          <a:xfrm>
            <a:off x="610300" y="275165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4</a:t>
            </a:r>
          </a:p>
        </p:txBody>
      </p:sp>
      <p:sp>
        <p:nvSpPr>
          <p:cNvPr id="55" name="Shape 55"/>
          <p:cNvSpPr txBox="1"/>
          <p:nvPr/>
        </p:nvSpPr>
        <p:spPr>
          <a:xfrm>
            <a:off x="610300" y="3040925"/>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5</a:t>
            </a:r>
          </a:p>
        </p:txBody>
      </p:sp>
      <p:sp>
        <p:nvSpPr>
          <p:cNvPr id="56" name="Shape 56"/>
          <p:cNvSpPr txBox="1"/>
          <p:nvPr/>
        </p:nvSpPr>
        <p:spPr>
          <a:xfrm>
            <a:off x="610300" y="3330200"/>
            <a:ext cx="264925" cy="264925"/>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6</a:t>
            </a:r>
          </a:p>
        </p:txBody>
      </p:sp>
      <p:sp>
        <p:nvSpPr>
          <p:cNvPr id="57" name="Shape 57"/>
          <p:cNvSpPr txBox="1"/>
          <p:nvPr/>
        </p:nvSpPr>
        <p:spPr>
          <a:xfrm>
            <a:off x="610300" y="362125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7</a:t>
            </a:r>
          </a:p>
        </p:txBody>
      </p:sp>
      <p:sp>
        <p:nvSpPr>
          <p:cNvPr id="58" name="Shape 58"/>
          <p:cNvSpPr txBox="1"/>
          <p:nvPr/>
        </p:nvSpPr>
        <p:spPr>
          <a:xfrm>
            <a:off x="610300" y="3910525"/>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8</a:t>
            </a:r>
          </a:p>
        </p:txBody>
      </p:sp>
      <p:sp>
        <p:nvSpPr>
          <p:cNvPr id="59" name="Shape 59"/>
          <p:cNvSpPr txBox="1"/>
          <p:nvPr/>
        </p:nvSpPr>
        <p:spPr>
          <a:xfrm>
            <a:off x="610300" y="419980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9</a:t>
            </a:r>
          </a:p>
        </p:txBody>
      </p:sp>
      <p:sp>
        <p:nvSpPr>
          <p:cNvPr id="60" name="Shape 60"/>
          <p:cNvSpPr txBox="1"/>
          <p:nvPr/>
        </p:nvSpPr>
        <p:spPr>
          <a:xfrm>
            <a:off x="610300" y="4489075"/>
            <a:ext cx="264925" cy="264925"/>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10</a:t>
            </a:r>
          </a:p>
        </p:txBody>
      </p:sp>
      <p:sp>
        <p:nvSpPr>
          <p:cNvPr id="61" name="Shape 61"/>
          <p:cNvSpPr txBox="1"/>
          <p:nvPr/>
        </p:nvSpPr>
        <p:spPr>
          <a:xfrm>
            <a:off x="610300" y="4780125"/>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11</a:t>
            </a:r>
          </a:p>
        </p:txBody>
      </p:sp>
      <p:sp>
        <p:nvSpPr>
          <p:cNvPr id="62" name="Shape 62"/>
          <p:cNvSpPr txBox="1"/>
          <p:nvPr/>
        </p:nvSpPr>
        <p:spPr>
          <a:xfrm>
            <a:off x="610300" y="506940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12</a:t>
            </a:r>
          </a:p>
        </p:txBody>
      </p:sp>
      <p:sp>
        <p:nvSpPr>
          <p:cNvPr id="63" name="Shape 63"/>
          <p:cNvSpPr txBox="1"/>
          <p:nvPr/>
        </p:nvSpPr>
        <p:spPr>
          <a:xfrm>
            <a:off x="610300" y="5358675"/>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13</a:t>
            </a:r>
          </a:p>
        </p:txBody>
      </p:sp>
      <p:sp>
        <p:nvSpPr>
          <p:cNvPr id="64" name="Shape 64"/>
          <p:cNvSpPr txBox="1"/>
          <p:nvPr/>
        </p:nvSpPr>
        <p:spPr>
          <a:xfrm>
            <a:off x="610300" y="564795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14</a:t>
            </a:r>
          </a:p>
        </p:txBody>
      </p:sp>
      <p:sp>
        <p:nvSpPr>
          <p:cNvPr id="65" name="Shape 65"/>
          <p:cNvSpPr txBox="1"/>
          <p:nvPr/>
        </p:nvSpPr>
        <p:spPr>
          <a:xfrm>
            <a:off x="610300" y="5937225"/>
            <a:ext cx="264925" cy="264925"/>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15</a:t>
            </a:r>
          </a:p>
        </p:txBody>
      </p:sp>
      <p:sp>
        <p:nvSpPr>
          <p:cNvPr id="66" name="Shape 66"/>
          <p:cNvSpPr txBox="1"/>
          <p:nvPr/>
        </p:nvSpPr>
        <p:spPr>
          <a:xfrm>
            <a:off x="610300" y="6228275"/>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16</a:t>
            </a:r>
          </a:p>
        </p:txBody>
      </p:sp>
      <p:sp>
        <p:nvSpPr>
          <p:cNvPr id="67" name="Shape 67"/>
          <p:cNvSpPr txBox="1"/>
          <p:nvPr/>
        </p:nvSpPr>
        <p:spPr>
          <a:xfrm>
            <a:off x="610300" y="6517550"/>
            <a:ext cx="264925" cy="263150"/>
          </a:xfrm>
          <a:prstGeom prst="rect">
            <a:avLst/>
          </a:prstGeom>
        </p:spPr>
        <p:txBody>
          <a:bodyPr lIns="38100" tIns="38100" rIns="38100" bIns="38100" anchor="b" anchorCtr="0">
            <a:noAutofit/>
          </a:bodyPr>
          <a:lstStyle/>
          <a:p>
            <a:pPr marL="0" marR="0" indent="0" algn="r">
              <a:lnSpc>
                <a:spcPct val="120000"/>
              </a:lnSpc>
              <a:spcBef>
                <a:spcPts val="0"/>
              </a:spcBef>
              <a:spcAft>
                <a:spcPts val="0"/>
              </a:spcAft>
              <a:buNone/>
            </a:pPr>
            <a:r>
              <a:rPr lang="en-US" sz="1111">
                <a:solidFill>
                  <a:srgbClr val="000000"/>
                </a:solidFill>
                <a:latin typeface="Arial"/>
                <a:ea typeface="Arial"/>
                <a:cs typeface="Arial"/>
                <a:sym typeface="Arial"/>
              </a:rPr>
              <a:t>17</a:t>
            </a:r>
          </a:p>
        </p:txBody>
      </p:sp>
    </p:spTree>
    <p:extLst>
      <p:ext uri="{BB962C8B-B14F-4D97-AF65-F5344CB8AC3E}">
        <p14:creationId xmlns:p14="http://schemas.microsoft.com/office/powerpoint/2010/main" val="673779002"/>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9"/>
        <p:cNvGrpSpPr/>
        <p:nvPr/>
      </p:nvGrpSpPr>
      <p:grpSpPr>
        <a:xfrm>
          <a:off x="0" y="0"/>
          <a:ext cx="0" cy="0"/>
          <a:chOff x="0" y="0"/>
          <a:chExt cx="0" cy="0"/>
        </a:xfrm>
      </p:grpSpPr>
      <p:sp>
        <p:nvSpPr>
          <p:cNvPr id="110" name="Shape 110"/>
          <p:cNvSpPr txBox="1">
            <a:spLocks noGrp="1"/>
          </p:cNvSpPr>
          <p:nvPr>
            <p:ph type="ctrTitle"/>
          </p:nvPr>
        </p:nvSpPr>
        <p:spPr>
          <a:xfrm>
            <a:off x="694950" y="1929675"/>
            <a:ext cx="8930899" cy="3894515"/>
          </a:xfrm>
          <a:prstGeom prst="rect">
            <a:avLst/>
          </a:prstGeom>
        </p:spPr>
        <p:txBody>
          <a:bodyPr lIns="38100" tIns="38100" rIns="38100" bIns="38100" anchor="ctr"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Şimdi başka bir zamana gitme zamanıdır. Arkanıza yaslanın ve gözlerinizi kapatın ve derin bir nefes alıp rahatlayın. Bulunduğunuz yeri ve bu odayı bırakın, geleceğe gelin. Kendinizi olmak istediğiniz ortamda dururken hayal edin.Etrafınıza bakın ve nasıl bir yer olduğunu keşfetmeye çalışın.</a:t>
            </a:r>
            <a:r>
              <a:rPr lang="en-US" sz="1999">
                <a:solidFill>
                  <a:srgbClr val="000000"/>
                </a:solidFill>
                <a:latin typeface="Arial"/>
                <a:ea typeface="Arial"/>
                <a:cs typeface="Arial"/>
                <a:sym typeface="Arial"/>
              </a:rPr>
              <a:t> </a:t>
            </a:r>
          </a:p>
        </p:txBody>
      </p:sp>
      <p:sp>
        <p:nvSpPr>
          <p:cNvPr id="111" name="Shape 111"/>
          <p:cNvSpPr txBox="1"/>
          <p:nvPr/>
        </p:nvSpPr>
        <p:spPr>
          <a:xfrm>
            <a:off x="610300" y="389800"/>
            <a:ext cx="8507575"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Gelecek Hayallerimiz…</a:t>
            </a:r>
          </a:p>
        </p:txBody>
      </p:sp>
      <p:sp>
        <p:nvSpPr>
          <p:cNvPr id="112" name="Shape 112"/>
          <p:cNvSpPr txBox="1"/>
          <p:nvPr/>
        </p:nvSpPr>
        <p:spPr>
          <a:xfrm>
            <a:off x="610300" y="5723800"/>
            <a:ext cx="9269574" cy="1160975"/>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b="1">
                <a:solidFill>
                  <a:srgbClr val="000000"/>
                </a:solidFill>
                <a:latin typeface="Arial"/>
                <a:ea typeface="Arial"/>
                <a:cs typeface="Arial"/>
                <a:sym typeface="Arial"/>
              </a:rPr>
              <a:t>Unutmayın ki;</a:t>
            </a:r>
            <a:r>
              <a:rPr lang="en-US" sz="4000">
                <a:solidFill>
                  <a:srgbClr val="000000"/>
                </a:solidFill>
                <a:latin typeface="Arial"/>
                <a:ea typeface="Arial"/>
                <a:cs typeface="Arial"/>
                <a:sym typeface="Arial"/>
              </a:rPr>
              <a:t> </a:t>
            </a:r>
          </a:p>
          <a:p>
            <a:pPr marL="0" marR="0" indent="0" algn="l">
              <a:lnSpc>
                <a:spcPct val="120089"/>
              </a:lnSpc>
              <a:spcBef>
                <a:spcPts val="0"/>
              </a:spcBef>
              <a:spcAft>
                <a:spcPts val="0"/>
              </a:spcAft>
              <a:buNone/>
            </a:pPr>
            <a:r>
              <a:rPr lang="en-US" sz="3111" b="1">
                <a:solidFill>
                  <a:srgbClr val="000000"/>
                </a:solidFill>
                <a:latin typeface="Arial"/>
                <a:ea typeface="Arial"/>
                <a:cs typeface="Arial"/>
                <a:sym typeface="Arial"/>
              </a:rPr>
              <a:t>Hayalleriniz yeteneklerinizle gerçek olur…</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10300" y="220475"/>
            <a:ext cx="8846250"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AYLIK PLAN (Hafta)</a:t>
            </a:r>
          </a:p>
        </p:txBody>
      </p:sp>
      <p:graphicFrame>
        <p:nvGraphicFramePr>
          <p:cNvPr id="73" name="Shape 73"/>
          <p:cNvGraphicFramePr/>
          <p:nvPr/>
        </p:nvGraphicFramePr>
        <p:xfrm>
          <a:off x="508000" y="1862650"/>
          <a:ext cx="3000000" cy="3000000"/>
        </p:xfrm>
        <a:graphic>
          <a:graphicData uri="http://schemas.openxmlformats.org/drawingml/2006/table">
            <a:tbl>
              <a:tblPr>
                <a:noFill/>
              </a:tblPr>
              <a:tblGrid>
                <a:gridCol w="317475">
                  <a:extLst>
                    <a:ext uri="{9D8B030D-6E8A-4147-A177-3AD203B41FA5}">
                      <a16:colId xmlns:a16="http://schemas.microsoft.com/office/drawing/2014/main" val="20000"/>
                    </a:ext>
                  </a:extLst>
                </a:gridCol>
                <a:gridCol w="2222500">
                  <a:extLst>
                    <a:ext uri="{9D8B030D-6E8A-4147-A177-3AD203B41FA5}">
                      <a16:colId xmlns:a16="http://schemas.microsoft.com/office/drawing/2014/main" val="20001"/>
                    </a:ext>
                  </a:extLst>
                </a:gridCol>
                <a:gridCol w="1269975">
                  <a:extLst>
                    <a:ext uri="{9D8B030D-6E8A-4147-A177-3AD203B41FA5}">
                      <a16:colId xmlns:a16="http://schemas.microsoft.com/office/drawing/2014/main" val="20002"/>
                    </a:ext>
                  </a:extLst>
                </a:gridCol>
                <a:gridCol w="1185325">
                  <a:extLst>
                    <a:ext uri="{9D8B030D-6E8A-4147-A177-3AD203B41FA5}">
                      <a16:colId xmlns:a16="http://schemas.microsoft.com/office/drawing/2014/main" val="20003"/>
                    </a:ext>
                  </a:extLst>
                </a:gridCol>
                <a:gridCol w="1248825">
                  <a:extLst>
                    <a:ext uri="{9D8B030D-6E8A-4147-A177-3AD203B41FA5}">
                      <a16:colId xmlns:a16="http://schemas.microsoft.com/office/drawing/2014/main" val="20004"/>
                    </a:ext>
                  </a:extLst>
                </a:gridCol>
                <a:gridCol w="1375825">
                  <a:extLst>
                    <a:ext uri="{9D8B030D-6E8A-4147-A177-3AD203B41FA5}">
                      <a16:colId xmlns:a16="http://schemas.microsoft.com/office/drawing/2014/main" val="20005"/>
                    </a:ext>
                  </a:extLst>
                </a:gridCol>
                <a:gridCol w="1269975">
                  <a:extLst>
                    <a:ext uri="{9D8B030D-6E8A-4147-A177-3AD203B41FA5}">
                      <a16:colId xmlns:a16="http://schemas.microsoft.com/office/drawing/2014/main" val="20006"/>
                    </a:ext>
                  </a:extLst>
                </a:gridCol>
              </a:tblGrid>
              <a:tr h="4409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Yapılacak İşler</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1.Hafta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2.Hafta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3.Hafta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4.Hafta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2222">
                          <a:solidFill>
                            <a:srgbClr val="000000"/>
                          </a:solidFill>
                          <a:latin typeface="Arial"/>
                          <a:ea typeface="Arial"/>
                          <a:cs typeface="Arial"/>
                          <a:sym typeface="Arial"/>
                        </a:rPr>
                        <a:t>5.Hafta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026482622"/>
      </p:ext>
    </p:extLst>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610300" y="220475"/>
            <a:ext cx="8846250"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AYLIK PLAN (Gün)</a:t>
            </a:r>
          </a:p>
        </p:txBody>
      </p:sp>
      <p:graphicFrame>
        <p:nvGraphicFramePr>
          <p:cNvPr id="79" name="Shape 79"/>
          <p:cNvGraphicFramePr/>
          <p:nvPr/>
        </p:nvGraphicFramePr>
        <p:xfrm>
          <a:off x="508000" y="1269975"/>
          <a:ext cx="3000000" cy="3000000"/>
        </p:xfrm>
        <a:graphic>
          <a:graphicData uri="http://schemas.openxmlformats.org/drawingml/2006/table">
            <a:tbl>
              <a:tblPr>
                <a:noFill/>
              </a:tblPr>
              <a:tblGrid>
                <a:gridCol w="467425">
                  <a:extLst>
                    <a:ext uri="{9D8B030D-6E8A-4147-A177-3AD203B41FA5}">
                      <a16:colId xmlns:a16="http://schemas.microsoft.com/office/drawing/2014/main" val="20000"/>
                    </a:ext>
                  </a:extLst>
                </a:gridCol>
                <a:gridCol w="887225">
                  <a:extLst>
                    <a:ext uri="{9D8B030D-6E8A-4147-A177-3AD203B41FA5}">
                      <a16:colId xmlns:a16="http://schemas.microsoft.com/office/drawing/2014/main" val="20001"/>
                    </a:ext>
                  </a:extLst>
                </a:gridCol>
                <a:gridCol w="231050">
                  <a:extLst>
                    <a:ext uri="{9D8B030D-6E8A-4147-A177-3AD203B41FA5}">
                      <a16:colId xmlns:a16="http://schemas.microsoft.com/office/drawing/2014/main" val="20002"/>
                    </a:ext>
                  </a:extLst>
                </a:gridCol>
                <a:gridCol w="231050">
                  <a:extLst>
                    <a:ext uri="{9D8B030D-6E8A-4147-A177-3AD203B41FA5}">
                      <a16:colId xmlns:a16="http://schemas.microsoft.com/office/drawing/2014/main" val="20003"/>
                    </a:ext>
                  </a:extLst>
                </a:gridCol>
                <a:gridCol w="232825">
                  <a:extLst>
                    <a:ext uri="{9D8B030D-6E8A-4147-A177-3AD203B41FA5}">
                      <a16:colId xmlns:a16="http://schemas.microsoft.com/office/drawing/2014/main" val="20004"/>
                    </a:ext>
                  </a:extLst>
                </a:gridCol>
                <a:gridCol w="231050">
                  <a:extLst>
                    <a:ext uri="{9D8B030D-6E8A-4147-A177-3AD203B41FA5}">
                      <a16:colId xmlns:a16="http://schemas.microsoft.com/office/drawing/2014/main" val="20005"/>
                    </a:ext>
                  </a:extLst>
                </a:gridCol>
                <a:gridCol w="231050">
                  <a:extLst>
                    <a:ext uri="{9D8B030D-6E8A-4147-A177-3AD203B41FA5}">
                      <a16:colId xmlns:a16="http://schemas.microsoft.com/office/drawing/2014/main" val="20006"/>
                    </a:ext>
                  </a:extLst>
                </a:gridCol>
                <a:gridCol w="231050">
                  <a:extLst>
                    <a:ext uri="{9D8B030D-6E8A-4147-A177-3AD203B41FA5}">
                      <a16:colId xmlns:a16="http://schemas.microsoft.com/office/drawing/2014/main" val="20007"/>
                    </a:ext>
                  </a:extLst>
                </a:gridCol>
                <a:gridCol w="257525">
                  <a:extLst>
                    <a:ext uri="{9D8B030D-6E8A-4147-A177-3AD203B41FA5}">
                      <a16:colId xmlns:a16="http://schemas.microsoft.com/office/drawing/2014/main" val="20008"/>
                    </a:ext>
                  </a:extLst>
                </a:gridCol>
                <a:gridCol w="338650">
                  <a:extLst>
                    <a:ext uri="{9D8B030D-6E8A-4147-A177-3AD203B41FA5}">
                      <a16:colId xmlns:a16="http://schemas.microsoft.com/office/drawing/2014/main" val="20009"/>
                    </a:ext>
                  </a:extLst>
                </a:gridCol>
                <a:gridCol w="338650">
                  <a:extLst>
                    <a:ext uri="{9D8B030D-6E8A-4147-A177-3AD203B41FA5}">
                      <a16:colId xmlns:a16="http://schemas.microsoft.com/office/drawing/2014/main" val="20010"/>
                    </a:ext>
                  </a:extLst>
                </a:gridCol>
                <a:gridCol w="338650">
                  <a:extLst>
                    <a:ext uri="{9D8B030D-6E8A-4147-A177-3AD203B41FA5}">
                      <a16:colId xmlns:a16="http://schemas.microsoft.com/office/drawing/2014/main" val="20011"/>
                    </a:ext>
                  </a:extLst>
                </a:gridCol>
                <a:gridCol w="338650">
                  <a:extLst>
                    <a:ext uri="{9D8B030D-6E8A-4147-A177-3AD203B41FA5}">
                      <a16:colId xmlns:a16="http://schemas.microsoft.com/office/drawing/2014/main" val="20012"/>
                    </a:ext>
                  </a:extLst>
                </a:gridCol>
                <a:gridCol w="423325">
                  <a:extLst>
                    <a:ext uri="{9D8B030D-6E8A-4147-A177-3AD203B41FA5}">
                      <a16:colId xmlns:a16="http://schemas.microsoft.com/office/drawing/2014/main" val="20013"/>
                    </a:ext>
                  </a:extLst>
                </a:gridCol>
                <a:gridCol w="338650">
                  <a:extLst>
                    <a:ext uri="{9D8B030D-6E8A-4147-A177-3AD203B41FA5}">
                      <a16:colId xmlns:a16="http://schemas.microsoft.com/office/drawing/2014/main" val="20014"/>
                    </a:ext>
                  </a:extLst>
                </a:gridCol>
                <a:gridCol w="423325">
                  <a:extLst>
                    <a:ext uri="{9D8B030D-6E8A-4147-A177-3AD203B41FA5}">
                      <a16:colId xmlns:a16="http://schemas.microsoft.com/office/drawing/2014/main" val="20015"/>
                    </a:ext>
                  </a:extLst>
                </a:gridCol>
                <a:gridCol w="423325">
                  <a:extLst>
                    <a:ext uri="{9D8B030D-6E8A-4147-A177-3AD203B41FA5}">
                      <a16:colId xmlns:a16="http://schemas.microsoft.com/office/drawing/2014/main" val="20016"/>
                    </a:ext>
                  </a:extLst>
                </a:gridCol>
                <a:gridCol w="423325">
                  <a:extLst>
                    <a:ext uri="{9D8B030D-6E8A-4147-A177-3AD203B41FA5}">
                      <a16:colId xmlns:a16="http://schemas.microsoft.com/office/drawing/2014/main" val="20017"/>
                    </a:ext>
                  </a:extLst>
                </a:gridCol>
                <a:gridCol w="423325">
                  <a:extLst>
                    <a:ext uri="{9D8B030D-6E8A-4147-A177-3AD203B41FA5}">
                      <a16:colId xmlns:a16="http://schemas.microsoft.com/office/drawing/2014/main" val="20018"/>
                    </a:ext>
                  </a:extLst>
                </a:gridCol>
                <a:gridCol w="338650">
                  <a:extLst>
                    <a:ext uri="{9D8B030D-6E8A-4147-A177-3AD203B41FA5}">
                      <a16:colId xmlns:a16="http://schemas.microsoft.com/office/drawing/2014/main" val="20019"/>
                    </a:ext>
                  </a:extLst>
                </a:gridCol>
                <a:gridCol w="423325">
                  <a:extLst>
                    <a:ext uri="{9D8B030D-6E8A-4147-A177-3AD203B41FA5}">
                      <a16:colId xmlns:a16="http://schemas.microsoft.com/office/drawing/2014/main" val="20020"/>
                    </a:ext>
                  </a:extLst>
                </a:gridCol>
                <a:gridCol w="338650">
                  <a:extLst>
                    <a:ext uri="{9D8B030D-6E8A-4147-A177-3AD203B41FA5}">
                      <a16:colId xmlns:a16="http://schemas.microsoft.com/office/drawing/2014/main" val="20021"/>
                    </a:ext>
                  </a:extLst>
                </a:gridCol>
                <a:gridCol w="423325">
                  <a:extLst>
                    <a:ext uri="{9D8B030D-6E8A-4147-A177-3AD203B41FA5}">
                      <a16:colId xmlns:a16="http://schemas.microsoft.com/office/drawing/2014/main" val="20022"/>
                    </a:ext>
                  </a:extLst>
                </a:gridCol>
                <a:gridCol w="338650">
                  <a:extLst>
                    <a:ext uri="{9D8B030D-6E8A-4147-A177-3AD203B41FA5}">
                      <a16:colId xmlns:a16="http://schemas.microsoft.com/office/drawing/2014/main" val="20023"/>
                    </a:ext>
                  </a:extLst>
                </a:gridCol>
                <a:gridCol w="338650">
                  <a:extLst>
                    <a:ext uri="{9D8B030D-6E8A-4147-A177-3AD203B41FA5}">
                      <a16:colId xmlns:a16="http://schemas.microsoft.com/office/drawing/2014/main" val="20024"/>
                    </a:ext>
                  </a:extLst>
                </a:gridCol>
              </a:tblGrid>
              <a:tr h="440950">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NO</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Yapılacak işler</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5</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8</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10</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15</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16</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17</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18</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25</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26</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30</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31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5</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6</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7</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8</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10</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66875">
                <a:tc>
                  <a:txBody>
                    <a:bodyPr/>
                    <a:lstStyle/>
                    <a:p>
                      <a:pPr marL="0" marR="0" indent="0" algn="l">
                        <a:lnSpc>
                          <a:spcPct val="120312"/>
                        </a:lnSpc>
                        <a:spcBef>
                          <a:spcPts val="0"/>
                        </a:spcBef>
                        <a:spcAft>
                          <a:spcPts val="0"/>
                        </a:spcAft>
                        <a:buNone/>
                      </a:pPr>
                      <a:r>
                        <a:rPr lang="en-US" sz="888">
                          <a:solidFill>
                            <a:srgbClr val="000000"/>
                          </a:solidFill>
                          <a:latin typeface="Arial"/>
                          <a:ea typeface="Arial"/>
                          <a:cs typeface="Arial"/>
                          <a:sym typeface="Arial"/>
                        </a:rPr>
                        <a:t>14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01186387"/>
      </p:ext>
    </p:extLst>
  </p:cSld>
  <p:clrMapOvr>
    <a:masterClrMapping/>
  </p:clrMapOvr>
  <p:transition spd="slow">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610300" y="220475"/>
            <a:ext cx="8846250"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HAFTALIK PLAN</a:t>
            </a:r>
          </a:p>
        </p:txBody>
      </p:sp>
      <p:graphicFrame>
        <p:nvGraphicFramePr>
          <p:cNvPr id="85" name="Shape 85"/>
          <p:cNvGraphicFramePr/>
          <p:nvPr/>
        </p:nvGraphicFramePr>
        <p:xfrm>
          <a:off x="508000" y="1862650"/>
          <a:ext cx="3000000" cy="3000000"/>
        </p:xfrm>
        <a:graphic>
          <a:graphicData uri="http://schemas.openxmlformats.org/drawingml/2006/table">
            <a:tbl>
              <a:tblPr>
                <a:noFill/>
              </a:tblPr>
              <a:tblGrid>
                <a:gridCol w="253975">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gridCol w="1015975">
                  <a:extLst>
                    <a:ext uri="{9D8B030D-6E8A-4147-A177-3AD203B41FA5}">
                      <a16:colId xmlns:a16="http://schemas.microsoft.com/office/drawing/2014/main" val="20002"/>
                    </a:ext>
                  </a:extLst>
                </a:gridCol>
                <a:gridCol w="846650">
                  <a:extLst>
                    <a:ext uri="{9D8B030D-6E8A-4147-A177-3AD203B41FA5}">
                      <a16:colId xmlns:a16="http://schemas.microsoft.com/office/drawing/2014/main" val="20003"/>
                    </a:ext>
                  </a:extLst>
                </a:gridCol>
                <a:gridCol w="1100650">
                  <a:extLst>
                    <a:ext uri="{9D8B030D-6E8A-4147-A177-3AD203B41FA5}">
                      <a16:colId xmlns:a16="http://schemas.microsoft.com/office/drawing/2014/main" val="20004"/>
                    </a:ext>
                  </a:extLst>
                </a:gridCol>
                <a:gridCol w="1100650">
                  <a:extLst>
                    <a:ext uri="{9D8B030D-6E8A-4147-A177-3AD203B41FA5}">
                      <a16:colId xmlns:a16="http://schemas.microsoft.com/office/drawing/2014/main" val="20005"/>
                    </a:ext>
                  </a:extLst>
                </a:gridCol>
                <a:gridCol w="1015975">
                  <a:extLst>
                    <a:ext uri="{9D8B030D-6E8A-4147-A177-3AD203B41FA5}">
                      <a16:colId xmlns:a16="http://schemas.microsoft.com/office/drawing/2014/main" val="20006"/>
                    </a:ext>
                  </a:extLst>
                </a:gridCol>
                <a:gridCol w="1015975">
                  <a:extLst>
                    <a:ext uri="{9D8B030D-6E8A-4147-A177-3AD203B41FA5}">
                      <a16:colId xmlns:a16="http://schemas.microsoft.com/office/drawing/2014/main" val="20007"/>
                    </a:ext>
                  </a:extLst>
                </a:gridCol>
                <a:gridCol w="1015975">
                  <a:extLst>
                    <a:ext uri="{9D8B030D-6E8A-4147-A177-3AD203B41FA5}">
                      <a16:colId xmlns:a16="http://schemas.microsoft.com/office/drawing/2014/main" val="20008"/>
                    </a:ext>
                  </a:extLst>
                </a:gridCol>
              </a:tblGrid>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Yapılacak İşler</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P.tesi</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Salı</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Ç.şmba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P.şmbe</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Cuma</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C.tesi</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312"/>
                        </a:lnSpc>
                        <a:spcBef>
                          <a:spcPts val="0"/>
                        </a:spcBef>
                        <a:spcAft>
                          <a:spcPts val="0"/>
                        </a:spcAft>
                        <a:buNone/>
                      </a:pPr>
                      <a:r>
                        <a:rPr lang="en-US" sz="1777">
                          <a:solidFill>
                            <a:srgbClr val="000000"/>
                          </a:solidFill>
                          <a:latin typeface="Arial"/>
                          <a:ea typeface="Arial"/>
                          <a:cs typeface="Arial"/>
                          <a:sym typeface="Arial"/>
                        </a:rPr>
                        <a:t>Pazar</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05675">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407450">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74650297"/>
      </p:ext>
    </p:extLst>
  </p:cSld>
  <p:clrMapOvr>
    <a:masterClrMapping/>
  </p:clrMapOvr>
  <p:transition spd="slow">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10300" y="220475"/>
            <a:ext cx="8846250"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GÜNLÜK PLAN</a:t>
            </a:r>
          </a:p>
        </p:txBody>
      </p:sp>
      <p:graphicFrame>
        <p:nvGraphicFramePr>
          <p:cNvPr id="91" name="Shape 91"/>
          <p:cNvGraphicFramePr/>
          <p:nvPr/>
        </p:nvGraphicFramePr>
        <p:xfrm>
          <a:off x="508000" y="1269975"/>
          <a:ext cx="3000000" cy="3000000"/>
        </p:xfrm>
        <a:graphic>
          <a:graphicData uri="http://schemas.openxmlformats.org/drawingml/2006/table">
            <a:tbl>
              <a:tblPr>
                <a:noFill/>
              </a:tblPr>
              <a:tblGrid>
                <a:gridCol w="539750">
                  <a:extLst>
                    <a:ext uri="{9D8B030D-6E8A-4147-A177-3AD203B41FA5}">
                      <a16:colId xmlns:a16="http://schemas.microsoft.com/office/drawing/2014/main" val="20000"/>
                    </a:ext>
                  </a:extLst>
                </a:gridCol>
                <a:gridCol w="1023050">
                  <a:extLst>
                    <a:ext uri="{9D8B030D-6E8A-4147-A177-3AD203B41FA5}">
                      <a16:colId xmlns:a16="http://schemas.microsoft.com/office/drawing/2014/main" val="20001"/>
                    </a:ext>
                  </a:extLst>
                </a:gridCol>
                <a:gridCol w="382750">
                  <a:extLst>
                    <a:ext uri="{9D8B030D-6E8A-4147-A177-3AD203B41FA5}">
                      <a16:colId xmlns:a16="http://schemas.microsoft.com/office/drawing/2014/main" val="20002"/>
                    </a:ext>
                  </a:extLst>
                </a:gridCol>
                <a:gridCol w="382750">
                  <a:extLst>
                    <a:ext uri="{9D8B030D-6E8A-4147-A177-3AD203B41FA5}">
                      <a16:colId xmlns:a16="http://schemas.microsoft.com/office/drawing/2014/main" val="20003"/>
                    </a:ext>
                  </a:extLst>
                </a:gridCol>
                <a:gridCol w="382750">
                  <a:extLst>
                    <a:ext uri="{9D8B030D-6E8A-4147-A177-3AD203B41FA5}">
                      <a16:colId xmlns:a16="http://schemas.microsoft.com/office/drawing/2014/main" val="20004"/>
                    </a:ext>
                  </a:extLst>
                </a:gridCol>
                <a:gridCol w="382750">
                  <a:extLst>
                    <a:ext uri="{9D8B030D-6E8A-4147-A177-3AD203B41FA5}">
                      <a16:colId xmlns:a16="http://schemas.microsoft.com/office/drawing/2014/main" val="20005"/>
                    </a:ext>
                  </a:extLst>
                </a:gridCol>
                <a:gridCol w="380975">
                  <a:extLst>
                    <a:ext uri="{9D8B030D-6E8A-4147-A177-3AD203B41FA5}">
                      <a16:colId xmlns:a16="http://schemas.microsoft.com/office/drawing/2014/main" val="20006"/>
                    </a:ext>
                  </a:extLst>
                </a:gridCol>
                <a:gridCol w="382750">
                  <a:extLst>
                    <a:ext uri="{9D8B030D-6E8A-4147-A177-3AD203B41FA5}">
                      <a16:colId xmlns:a16="http://schemas.microsoft.com/office/drawing/2014/main" val="20007"/>
                    </a:ext>
                  </a:extLst>
                </a:gridCol>
                <a:gridCol w="382750">
                  <a:extLst>
                    <a:ext uri="{9D8B030D-6E8A-4147-A177-3AD203B41FA5}">
                      <a16:colId xmlns:a16="http://schemas.microsoft.com/office/drawing/2014/main" val="20008"/>
                    </a:ext>
                  </a:extLst>
                </a:gridCol>
                <a:gridCol w="391575">
                  <a:extLst>
                    <a:ext uri="{9D8B030D-6E8A-4147-A177-3AD203B41FA5}">
                      <a16:colId xmlns:a16="http://schemas.microsoft.com/office/drawing/2014/main" val="20009"/>
                    </a:ext>
                  </a:extLst>
                </a:gridCol>
                <a:gridCol w="389800">
                  <a:extLst>
                    <a:ext uri="{9D8B030D-6E8A-4147-A177-3AD203B41FA5}">
                      <a16:colId xmlns:a16="http://schemas.microsoft.com/office/drawing/2014/main" val="20010"/>
                    </a:ext>
                  </a:extLst>
                </a:gridCol>
                <a:gridCol w="391575">
                  <a:extLst>
                    <a:ext uri="{9D8B030D-6E8A-4147-A177-3AD203B41FA5}">
                      <a16:colId xmlns:a16="http://schemas.microsoft.com/office/drawing/2014/main" val="20011"/>
                    </a:ext>
                  </a:extLst>
                </a:gridCol>
                <a:gridCol w="389800">
                  <a:extLst>
                    <a:ext uri="{9D8B030D-6E8A-4147-A177-3AD203B41FA5}">
                      <a16:colId xmlns:a16="http://schemas.microsoft.com/office/drawing/2014/main" val="20012"/>
                    </a:ext>
                  </a:extLst>
                </a:gridCol>
                <a:gridCol w="488575">
                  <a:extLst>
                    <a:ext uri="{9D8B030D-6E8A-4147-A177-3AD203B41FA5}">
                      <a16:colId xmlns:a16="http://schemas.microsoft.com/office/drawing/2014/main" val="20013"/>
                    </a:ext>
                  </a:extLst>
                </a:gridCol>
                <a:gridCol w="391575">
                  <a:extLst>
                    <a:ext uri="{9D8B030D-6E8A-4147-A177-3AD203B41FA5}">
                      <a16:colId xmlns:a16="http://schemas.microsoft.com/office/drawing/2014/main" val="20014"/>
                    </a:ext>
                  </a:extLst>
                </a:gridCol>
                <a:gridCol w="486825">
                  <a:extLst>
                    <a:ext uri="{9D8B030D-6E8A-4147-A177-3AD203B41FA5}">
                      <a16:colId xmlns:a16="http://schemas.microsoft.com/office/drawing/2014/main" val="20015"/>
                    </a:ext>
                  </a:extLst>
                </a:gridCol>
                <a:gridCol w="488575">
                  <a:extLst>
                    <a:ext uri="{9D8B030D-6E8A-4147-A177-3AD203B41FA5}">
                      <a16:colId xmlns:a16="http://schemas.microsoft.com/office/drawing/2014/main" val="20016"/>
                    </a:ext>
                  </a:extLst>
                </a:gridCol>
                <a:gridCol w="488575">
                  <a:extLst>
                    <a:ext uri="{9D8B030D-6E8A-4147-A177-3AD203B41FA5}">
                      <a16:colId xmlns:a16="http://schemas.microsoft.com/office/drawing/2014/main" val="20017"/>
                    </a:ext>
                  </a:extLst>
                </a:gridCol>
                <a:gridCol w="488575">
                  <a:extLst>
                    <a:ext uri="{9D8B030D-6E8A-4147-A177-3AD203B41FA5}">
                      <a16:colId xmlns:a16="http://schemas.microsoft.com/office/drawing/2014/main" val="20018"/>
                    </a:ext>
                  </a:extLst>
                </a:gridCol>
              </a:tblGrid>
              <a:tr h="440950">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NO</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Yapılacak işler</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07</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08</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09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10</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15</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16</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17</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18</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20</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21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22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23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5</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6</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7</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8</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9</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10</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11</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12</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13</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66875">
                <a:tc>
                  <a:txBody>
                    <a:bodyPr/>
                    <a:lstStyle/>
                    <a:p>
                      <a:pPr marL="0" marR="0" indent="0" algn="l">
                        <a:lnSpc>
                          <a:spcPct val="120000"/>
                        </a:lnSpc>
                        <a:spcBef>
                          <a:spcPts val="0"/>
                        </a:spcBef>
                        <a:spcAft>
                          <a:spcPts val="0"/>
                        </a:spcAft>
                        <a:buNone/>
                      </a:pPr>
                      <a:r>
                        <a:rPr lang="en-US" sz="1111">
                          <a:solidFill>
                            <a:srgbClr val="000000"/>
                          </a:solidFill>
                          <a:latin typeface="Arial"/>
                          <a:ea typeface="Arial"/>
                          <a:cs typeface="Arial"/>
                          <a:sym typeface="Arial"/>
                        </a:rPr>
                        <a:t>14</a:t>
                      </a: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endParaRPr/>
                    </a:p>
                  </a:txBody>
                  <a:tcPr marL="28575" marR="28575" marT="28575" marB="285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570653716"/>
      </p:ext>
    </p:extLst>
  </p:cSld>
  <p:clrMapOvr>
    <a:masterClrMapping/>
  </p:clrMapOvr>
  <p:transition spd="slow">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p:nvPr/>
        </p:nvSpPr>
        <p:spPr>
          <a:xfrm>
            <a:off x="486825" y="1333500"/>
            <a:ext cx="9249824" cy="5926650"/>
          </a:xfrm>
          <a:prstGeom prst="rect">
            <a:avLst/>
          </a:prstGeom>
          <a:blipFill>
            <a:blip r:embed="rId3"/>
            <a:stretch>
              <a:fillRect/>
            </a:stretch>
          </a:blipFill>
        </p:spPr>
      </p:sp>
      <p:sp>
        <p:nvSpPr>
          <p:cNvPr id="97" name="Shape 97"/>
          <p:cNvSpPr txBox="1"/>
          <p:nvPr/>
        </p:nvSpPr>
        <p:spPr>
          <a:xfrm>
            <a:off x="495650" y="1342300"/>
            <a:ext cx="3427574" cy="439549"/>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Haftalık Amaçlar/Faaliyetler</a:t>
            </a:r>
          </a:p>
        </p:txBody>
      </p:sp>
      <p:sp>
        <p:nvSpPr>
          <p:cNvPr id="98" name="Shape 98"/>
          <p:cNvSpPr txBox="1"/>
          <p:nvPr/>
        </p:nvSpPr>
        <p:spPr>
          <a:xfrm>
            <a:off x="3847025" y="1342300"/>
            <a:ext cx="5965825" cy="439549"/>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Öncelikli İşler</a:t>
            </a:r>
          </a:p>
        </p:txBody>
      </p:sp>
      <p:sp>
        <p:nvSpPr>
          <p:cNvPr id="99" name="Shape 99"/>
          <p:cNvSpPr txBox="1"/>
          <p:nvPr/>
        </p:nvSpPr>
        <p:spPr>
          <a:xfrm>
            <a:off x="495650" y="1705675"/>
            <a:ext cx="3427574" cy="347824"/>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Kişisel Gelişim</a:t>
            </a:r>
          </a:p>
        </p:txBody>
      </p:sp>
      <p:sp>
        <p:nvSpPr>
          <p:cNvPr id="100" name="Shape 100"/>
          <p:cNvSpPr txBox="1"/>
          <p:nvPr/>
        </p:nvSpPr>
        <p:spPr>
          <a:xfrm>
            <a:off x="4510250" y="1705675"/>
            <a:ext cx="767624"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Pazartesi</a:t>
            </a:r>
          </a:p>
        </p:txBody>
      </p:sp>
      <p:sp>
        <p:nvSpPr>
          <p:cNvPr id="101" name="Shape 101"/>
          <p:cNvSpPr txBox="1"/>
          <p:nvPr/>
        </p:nvSpPr>
        <p:spPr>
          <a:xfrm>
            <a:off x="5201700" y="1705675"/>
            <a:ext cx="702375"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Salı</a:t>
            </a:r>
          </a:p>
        </p:txBody>
      </p:sp>
      <p:sp>
        <p:nvSpPr>
          <p:cNvPr id="102" name="Shape 102"/>
          <p:cNvSpPr txBox="1"/>
          <p:nvPr/>
        </p:nvSpPr>
        <p:spPr>
          <a:xfrm>
            <a:off x="5827875" y="1705675"/>
            <a:ext cx="854074"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Çarşamba</a:t>
            </a:r>
          </a:p>
        </p:txBody>
      </p:sp>
      <p:sp>
        <p:nvSpPr>
          <p:cNvPr id="103" name="Shape 103"/>
          <p:cNvSpPr txBox="1"/>
          <p:nvPr/>
        </p:nvSpPr>
        <p:spPr>
          <a:xfrm>
            <a:off x="6605750" y="1705675"/>
            <a:ext cx="855825"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Perşembe</a:t>
            </a:r>
          </a:p>
        </p:txBody>
      </p:sp>
      <p:sp>
        <p:nvSpPr>
          <p:cNvPr id="104" name="Shape 104"/>
          <p:cNvSpPr txBox="1"/>
          <p:nvPr/>
        </p:nvSpPr>
        <p:spPr>
          <a:xfrm>
            <a:off x="7385400" y="1705675"/>
            <a:ext cx="857600"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Cuma</a:t>
            </a:r>
          </a:p>
        </p:txBody>
      </p:sp>
      <p:sp>
        <p:nvSpPr>
          <p:cNvPr id="105" name="Shape 105"/>
          <p:cNvSpPr txBox="1"/>
          <p:nvPr/>
        </p:nvSpPr>
        <p:spPr>
          <a:xfrm>
            <a:off x="8166800" y="1705675"/>
            <a:ext cx="855825"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Cumartesi</a:t>
            </a:r>
          </a:p>
        </p:txBody>
      </p:sp>
      <p:sp>
        <p:nvSpPr>
          <p:cNvPr id="106" name="Shape 106"/>
          <p:cNvSpPr txBox="1"/>
          <p:nvPr/>
        </p:nvSpPr>
        <p:spPr>
          <a:xfrm>
            <a:off x="8946425" y="1705675"/>
            <a:ext cx="866400" cy="347824"/>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Pazar</a:t>
            </a:r>
          </a:p>
        </p:txBody>
      </p:sp>
      <p:sp>
        <p:nvSpPr>
          <p:cNvPr id="107" name="Shape 107"/>
          <p:cNvSpPr txBox="1"/>
          <p:nvPr/>
        </p:nvSpPr>
        <p:spPr>
          <a:xfrm>
            <a:off x="495650" y="1977300"/>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1.</a:t>
            </a:r>
          </a:p>
        </p:txBody>
      </p:sp>
      <p:sp>
        <p:nvSpPr>
          <p:cNvPr id="108" name="Shape 108"/>
          <p:cNvSpPr txBox="1"/>
          <p:nvPr/>
        </p:nvSpPr>
        <p:spPr>
          <a:xfrm>
            <a:off x="3847025" y="1977300"/>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09" name="Shape 109"/>
          <p:cNvSpPr txBox="1"/>
          <p:nvPr/>
        </p:nvSpPr>
        <p:spPr>
          <a:xfrm>
            <a:off x="495650" y="2358300"/>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2.</a:t>
            </a:r>
          </a:p>
        </p:txBody>
      </p:sp>
      <p:sp>
        <p:nvSpPr>
          <p:cNvPr id="110" name="Shape 110"/>
          <p:cNvSpPr txBox="1"/>
          <p:nvPr/>
        </p:nvSpPr>
        <p:spPr>
          <a:xfrm>
            <a:off x="3847025" y="2358300"/>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11" name="Shape 111"/>
          <p:cNvSpPr txBox="1"/>
          <p:nvPr/>
        </p:nvSpPr>
        <p:spPr>
          <a:xfrm>
            <a:off x="495650" y="2739300"/>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3.</a:t>
            </a:r>
          </a:p>
        </p:txBody>
      </p:sp>
      <p:sp>
        <p:nvSpPr>
          <p:cNvPr id="112" name="Shape 112"/>
          <p:cNvSpPr txBox="1"/>
          <p:nvPr/>
        </p:nvSpPr>
        <p:spPr>
          <a:xfrm>
            <a:off x="3847025" y="2739300"/>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13" name="Shape 113"/>
          <p:cNvSpPr txBox="1"/>
          <p:nvPr/>
        </p:nvSpPr>
        <p:spPr>
          <a:xfrm>
            <a:off x="495650" y="3120300"/>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4.</a:t>
            </a:r>
          </a:p>
        </p:txBody>
      </p:sp>
      <p:sp>
        <p:nvSpPr>
          <p:cNvPr id="114" name="Shape 114"/>
          <p:cNvSpPr txBox="1"/>
          <p:nvPr/>
        </p:nvSpPr>
        <p:spPr>
          <a:xfrm>
            <a:off x="3847025" y="3120300"/>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15" name="Shape 115"/>
          <p:cNvSpPr txBox="1"/>
          <p:nvPr/>
        </p:nvSpPr>
        <p:spPr>
          <a:xfrm>
            <a:off x="495650" y="3501300"/>
            <a:ext cx="3427574" cy="384874"/>
          </a:xfrm>
          <a:prstGeom prst="rect">
            <a:avLst/>
          </a:prstGeom>
        </p:spPr>
        <p:txBody>
          <a:bodyPr lIns="38100" tIns="38100" rIns="38100" bIns="38100" anchor="t" anchorCtr="0">
            <a:noAutofit/>
          </a:bodyPr>
          <a:lstStyle/>
          <a:p>
            <a:pPr marL="381000" marR="0" lvl="0" indent="-50800" algn="ctr">
              <a:lnSpc>
                <a:spcPct val="194444"/>
              </a:lnSpc>
              <a:spcBef>
                <a:spcPts val="0"/>
              </a:spcBef>
              <a:spcAft>
                <a:spcPts val="0"/>
              </a:spcAft>
              <a:buClr>
                <a:srgbClr val="000000"/>
              </a:buClr>
              <a:buSzPct val="100000"/>
              <a:buFont typeface="Arial"/>
              <a:buNone/>
            </a:pPr>
            <a:r>
              <a:rPr lang="en-US" sz="1000">
                <a:solidFill>
                  <a:srgbClr val="000000"/>
                </a:solidFill>
                <a:latin typeface="Arial"/>
                <a:ea typeface="Arial"/>
                <a:cs typeface="Arial"/>
                <a:sym typeface="Arial"/>
              </a:rPr>
              <a:t>İşyerinde Yapılacak İşler</a:t>
            </a:r>
          </a:p>
        </p:txBody>
      </p:sp>
      <p:sp>
        <p:nvSpPr>
          <p:cNvPr id="116" name="Shape 116"/>
          <p:cNvSpPr txBox="1"/>
          <p:nvPr/>
        </p:nvSpPr>
        <p:spPr>
          <a:xfrm>
            <a:off x="3847025" y="3501300"/>
            <a:ext cx="5965825" cy="384874"/>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Randevular - Sözler - Yapılacak İşler</a:t>
            </a:r>
          </a:p>
        </p:txBody>
      </p:sp>
      <p:sp>
        <p:nvSpPr>
          <p:cNvPr id="117" name="Shape 117"/>
          <p:cNvSpPr txBox="1"/>
          <p:nvPr/>
        </p:nvSpPr>
        <p:spPr>
          <a:xfrm>
            <a:off x="4510250" y="3810000"/>
            <a:ext cx="614174"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Pazartesi</a:t>
            </a:r>
          </a:p>
        </p:txBody>
      </p:sp>
      <p:sp>
        <p:nvSpPr>
          <p:cNvPr id="118" name="Shape 118"/>
          <p:cNvSpPr txBox="1"/>
          <p:nvPr/>
        </p:nvSpPr>
        <p:spPr>
          <a:xfrm>
            <a:off x="5048250" y="3810000"/>
            <a:ext cx="855825"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Salı</a:t>
            </a:r>
          </a:p>
        </p:txBody>
      </p:sp>
      <p:sp>
        <p:nvSpPr>
          <p:cNvPr id="119" name="Shape 119"/>
          <p:cNvSpPr txBox="1"/>
          <p:nvPr/>
        </p:nvSpPr>
        <p:spPr>
          <a:xfrm>
            <a:off x="5827875" y="3810000"/>
            <a:ext cx="854074"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Çarşamba</a:t>
            </a:r>
          </a:p>
        </p:txBody>
      </p:sp>
      <p:sp>
        <p:nvSpPr>
          <p:cNvPr id="120" name="Shape 120"/>
          <p:cNvSpPr txBox="1"/>
          <p:nvPr/>
        </p:nvSpPr>
        <p:spPr>
          <a:xfrm>
            <a:off x="6605750" y="3810000"/>
            <a:ext cx="855825"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Perşembe</a:t>
            </a:r>
          </a:p>
        </p:txBody>
      </p:sp>
      <p:sp>
        <p:nvSpPr>
          <p:cNvPr id="121" name="Shape 121"/>
          <p:cNvSpPr txBox="1"/>
          <p:nvPr/>
        </p:nvSpPr>
        <p:spPr>
          <a:xfrm>
            <a:off x="7385400" y="3810000"/>
            <a:ext cx="857600"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Cuma</a:t>
            </a:r>
          </a:p>
        </p:txBody>
      </p:sp>
      <p:sp>
        <p:nvSpPr>
          <p:cNvPr id="122" name="Shape 122"/>
          <p:cNvSpPr txBox="1"/>
          <p:nvPr/>
        </p:nvSpPr>
        <p:spPr>
          <a:xfrm>
            <a:off x="8166800" y="3810000"/>
            <a:ext cx="855825"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Cumartesi</a:t>
            </a:r>
          </a:p>
        </p:txBody>
      </p:sp>
      <p:sp>
        <p:nvSpPr>
          <p:cNvPr id="123" name="Shape 123"/>
          <p:cNvSpPr txBox="1"/>
          <p:nvPr/>
        </p:nvSpPr>
        <p:spPr>
          <a:xfrm>
            <a:off x="8946425" y="3810000"/>
            <a:ext cx="866400" cy="45720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Pazar</a:t>
            </a:r>
          </a:p>
        </p:txBody>
      </p:sp>
      <p:sp>
        <p:nvSpPr>
          <p:cNvPr id="124" name="Shape 124"/>
          <p:cNvSpPr txBox="1"/>
          <p:nvPr/>
        </p:nvSpPr>
        <p:spPr>
          <a:xfrm>
            <a:off x="495650" y="4191000"/>
            <a:ext cx="3427574" cy="45895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1.</a:t>
            </a:r>
          </a:p>
        </p:txBody>
      </p:sp>
      <p:sp>
        <p:nvSpPr>
          <p:cNvPr id="125" name="Shape 125"/>
          <p:cNvSpPr txBox="1"/>
          <p:nvPr/>
        </p:nvSpPr>
        <p:spPr>
          <a:xfrm>
            <a:off x="3847025" y="4191000"/>
            <a:ext cx="739399" cy="45895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26" name="Shape 126"/>
          <p:cNvSpPr txBox="1"/>
          <p:nvPr/>
        </p:nvSpPr>
        <p:spPr>
          <a:xfrm>
            <a:off x="495650" y="4573750"/>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2.</a:t>
            </a:r>
          </a:p>
        </p:txBody>
      </p:sp>
      <p:sp>
        <p:nvSpPr>
          <p:cNvPr id="127" name="Shape 127"/>
          <p:cNvSpPr txBox="1"/>
          <p:nvPr/>
        </p:nvSpPr>
        <p:spPr>
          <a:xfrm>
            <a:off x="3847025" y="4573750"/>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28" name="Shape 128"/>
          <p:cNvSpPr txBox="1"/>
          <p:nvPr/>
        </p:nvSpPr>
        <p:spPr>
          <a:xfrm>
            <a:off x="495650" y="4954750"/>
            <a:ext cx="3427574" cy="4713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3.</a:t>
            </a:r>
          </a:p>
        </p:txBody>
      </p:sp>
      <p:sp>
        <p:nvSpPr>
          <p:cNvPr id="129" name="Shape 129"/>
          <p:cNvSpPr txBox="1"/>
          <p:nvPr/>
        </p:nvSpPr>
        <p:spPr>
          <a:xfrm>
            <a:off x="3847025" y="4954750"/>
            <a:ext cx="739399" cy="4713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30" name="Shape 130"/>
          <p:cNvSpPr txBox="1"/>
          <p:nvPr/>
        </p:nvSpPr>
        <p:spPr>
          <a:xfrm>
            <a:off x="495650" y="5349875"/>
            <a:ext cx="3427574" cy="45895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Ev ile ilgili Ailevi İşler</a:t>
            </a:r>
          </a:p>
        </p:txBody>
      </p:sp>
      <p:sp>
        <p:nvSpPr>
          <p:cNvPr id="131" name="Shape 131"/>
          <p:cNvSpPr txBox="1"/>
          <p:nvPr/>
        </p:nvSpPr>
        <p:spPr>
          <a:xfrm>
            <a:off x="4510250" y="5349875"/>
            <a:ext cx="614174"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Pazartesi</a:t>
            </a:r>
          </a:p>
        </p:txBody>
      </p:sp>
      <p:sp>
        <p:nvSpPr>
          <p:cNvPr id="132" name="Shape 132"/>
          <p:cNvSpPr txBox="1"/>
          <p:nvPr/>
        </p:nvSpPr>
        <p:spPr>
          <a:xfrm>
            <a:off x="5048250" y="5349875"/>
            <a:ext cx="855825"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Salı</a:t>
            </a:r>
          </a:p>
        </p:txBody>
      </p:sp>
      <p:sp>
        <p:nvSpPr>
          <p:cNvPr id="133" name="Shape 133"/>
          <p:cNvSpPr txBox="1"/>
          <p:nvPr/>
        </p:nvSpPr>
        <p:spPr>
          <a:xfrm>
            <a:off x="5827875" y="5349875"/>
            <a:ext cx="854074"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Çarşamba</a:t>
            </a:r>
          </a:p>
        </p:txBody>
      </p:sp>
      <p:sp>
        <p:nvSpPr>
          <p:cNvPr id="134" name="Shape 134"/>
          <p:cNvSpPr txBox="1"/>
          <p:nvPr/>
        </p:nvSpPr>
        <p:spPr>
          <a:xfrm>
            <a:off x="6605750" y="5349875"/>
            <a:ext cx="855825"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Perşembe</a:t>
            </a:r>
          </a:p>
        </p:txBody>
      </p:sp>
      <p:sp>
        <p:nvSpPr>
          <p:cNvPr id="135" name="Shape 135"/>
          <p:cNvSpPr txBox="1"/>
          <p:nvPr/>
        </p:nvSpPr>
        <p:spPr>
          <a:xfrm>
            <a:off x="7385400" y="5349875"/>
            <a:ext cx="857600"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Cuma</a:t>
            </a:r>
          </a:p>
        </p:txBody>
      </p:sp>
      <p:sp>
        <p:nvSpPr>
          <p:cNvPr id="136" name="Shape 136"/>
          <p:cNvSpPr txBox="1"/>
          <p:nvPr/>
        </p:nvSpPr>
        <p:spPr>
          <a:xfrm>
            <a:off x="8166800" y="5349875"/>
            <a:ext cx="855825"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Cumartesi</a:t>
            </a:r>
          </a:p>
        </p:txBody>
      </p:sp>
      <p:sp>
        <p:nvSpPr>
          <p:cNvPr id="137" name="Shape 137"/>
          <p:cNvSpPr txBox="1"/>
          <p:nvPr/>
        </p:nvSpPr>
        <p:spPr>
          <a:xfrm>
            <a:off x="8946425" y="5349875"/>
            <a:ext cx="866400" cy="458950"/>
          </a:xfrm>
          <a:prstGeom prst="rect">
            <a:avLst/>
          </a:prstGeom>
        </p:spPr>
        <p:txBody>
          <a:bodyPr lIns="38100" tIns="38100" rIns="38100" bIns="38100" anchor="t" anchorCtr="0">
            <a:noAutofit/>
          </a:bodyPr>
          <a:lstStyle/>
          <a:p>
            <a:pPr marL="0" marR="0" indent="0" algn="ctr">
              <a:lnSpc>
                <a:spcPct val="120312"/>
              </a:lnSpc>
              <a:spcBef>
                <a:spcPts val="0"/>
              </a:spcBef>
              <a:spcAft>
                <a:spcPts val="0"/>
              </a:spcAft>
              <a:buNone/>
            </a:pPr>
            <a:r>
              <a:rPr lang="en-US" sz="888">
                <a:solidFill>
                  <a:srgbClr val="000000"/>
                </a:solidFill>
                <a:latin typeface="Arial"/>
                <a:ea typeface="Arial"/>
                <a:cs typeface="Arial"/>
                <a:sym typeface="Arial"/>
              </a:rPr>
              <a:t>Pazar</a:t>
            </a:r>
          </a:p>
        </p:txBody>
      </p:sp>
      <p:sp>
        <p:nvSpPr>
          <p:cNvPr id="138" name="Shape 138"/>
          <p:cNvSpPr txBox="1"/>
          <p:nvPr/>
        </p:nvSpPr>
        <p:spPr>
          <a:xfrm>
            <a:off x="495650" y="5732625"/>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1.</a:t>
            </a:r>
          </a:p>
        </p:txBody>
      </p:sp>
      <p:sp>
        <p:nvSpPr>
          <p:cNvPr id="139" name="Shape 139"/>
          <p:cNvSpPr txBox="1"/>
          <p:nvPr/>
        </p:nvSpPr>
        <p:spPr>
          <a:xfrm>
            <a:off x="3847025" y="5732625"/>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40" name="Shape 140"/>
          <p:cNvSpPr txBox="1"/>
          <p:nvPr/>
        </p:nvSpPr>
        <p:spPr>
          <a:xfrm>
            <a:off x="495650" y="6113625"/>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2.</a:t>
            </a:r>
          </a:p>
        </p:txBody>
      </p:sp>
      <p:sp>
        <p:nvSpPr>
          <p:cNvPr id="141" name="Shape 141"/>
          <p:cNvSpPr txBox="1"/>
          <p:nvPr/>
        </p:nvSpPr>
        <p:spPr>
          <a:xfrm>
            <a:off x="3847025" y="6113625"/>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42" name="Shape 142"/>
          <p:cNvSpPr txBox="1"/>
          <p:nvPr/>
        </p:nvSpPr>
        <p:spPr>
          <a:xfrm>
            <a:off x="495650" y="6494625"/>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3.</a:t>
            </a:r>
          </a:p>
        </p:txBody>
      </p:sp>
      <p:sp>
        <p:nvSpPr>
          <p:cNvPr id="143" name="Shape 143"/>
          <p:cNvSpPr txBox="1"/>
          <p:nvPr/>
        </p:nvSpPr>
        <p:spPr>
          <a:xfrm>
            <a:off x="3847025" y="6494625"/>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44" name="Shape 144"/>
          <p:cNvSpPr txBox="1"/>
          <p:nvPr/>
        </p:nvSpPr>
        <p:spPr>
          <a:xfrm>
            <a:off x="495650" y="6875625"/>
            <a:ext cx="3427574" cy="457200"/>
          </a:xfrm>
          <a:prstGeom prst="rect">
            <a:avLst/>
          </a:prstGeom>
        </p:spPr>
        <p:txBody>
          <a:bodyPr lIns="38100" tIns="38100" rIns="38100" bIns="38100" anchor="t" anchorCtr="0">
            <a:noAutofit/>
          </a:bodyPr>
          <a:lstStyle/>
          <a:p>
            <a:pPr marL="0" marR="0" indent="0" algn="l">
              <a:lnSpc>
                <a:spcPct val="119444"/>
              </a:lnSpc>
              <a:spcBef>
                <a:spcPts val="0"/>
              </a:spcBef>
              <a:spcAft>
                <a:spcPts val="0"/>
              </a:spcAft>
              <a:buNone/>
            </a:pPr>
            <a:r>
              <a:rPr lang="en-US" sz="1000">
                <a:solidFill>
                  <a:srgbClr val="000000"/>
                </a:solidFill>
                <a:latin typeface="Arial"/>
                <a:ea typeface="Arial"/>
                <a:cs typeface="Arial"/>
                <a:sym typeface="Arial"/>
              </a:rPr>
              <a:t>4.</a:t>
            </a:r>
          </a:p>
        </p:txBody>
      </p:sp>
      <p:sp>
        <p:nvSpPr>
          <p:cNvPr id="145" name="Shape 145"/>
          <p:cNvSpPr txBox="1"/>
          <p:nvPr/>
        </p:nvSpPr>
        <p:spPr>
          <a:xfrm>
            <a:off x="3847025" y="6875625"/>
            <a:ext cx="739399" cy="457200"/>
          </a:xfrm>
          <a:prstGeom prst="rect">
            <a:avLst/>
          </a:prstGeom>
        </p:spPr>
        <p:txBody>
          <a:bodyPr lIns="38100" tIns="38100" rIns="38100" bIns="38100" anchor="t" anchorCtr="0">
            <a:noAutofit/>
          </a:bodyPr>
          <a:lstStyle/>
          <a:p>
            <a:pPr marL="0" marR="0" indent="0" algn="ctr">
              <a:lnSpc>
                <a:spcPct val="119444"/>
              </a:lnSpc>
              <a:spcBef>
                <a:spcPts val="0"/>
              </a:spcBef>
              <a:spcAft>
                <a:spcPts val="0"/>
              </a:spcAft>
              <a:buNone/>
            </a:pPr>
            <a:r>
              <a:rPr lang="en-US" sz="1000">
                <a:solidFill>
                  <a:srgbClr val="000000"/>
                </a:solidFill>
                <a:latin typeface="Arial"/>
                <a:ea typeface="Arial"/>
                <a:cs typeface="Arial"/>
                <a:sym typeface="Arial"/>
              </a:rPr>
              <a:t>Saat</a:t>
            </a:r>
          </a:p>
        </p:txBody>
      </p:sp>
      <p:sp>
        <p:nvSpPr>
          <p:cNvPr id="146" name="Shape 146"/>
          <p:cNvSpPr txBox="1"/>
          <p:nvPr/>
        </p:nvSpPr>
        <p:spPr>
          <a:xfrm>
            <a:off x="610300" y="220475"/>
            <a:ext cx="8846250"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KİŞİSEL GELİŞİM PLANI</a:t>
            </a:r>
          </a:p>
        </p:txBody>
      </p:sp>
    </p:spTree>
    <p:extLst>
      <p:ext uri="{BB962C8B-B14F-4D97-AF65-F5344CB8AC3E}">
        <p14:creationId xmlns:p14="http://schemas.microsoft.com/office/powerpoint/2010/main" val="3294092103"/>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p:nvPr/>
        </p:nvSpPr>
        <p:spPr>
          <a:xfrm>
            <a:off x="328075" y="2783400"/>
            <a:ext cx="9239250" cy="1206474"/>
          </a:xfrm>
          <a:prstGeom prst="rect">
            <a:avLst/>
          </a:prstGeom>
          <a:blipFill>
            <a:blip r:embed="rId3"/>
            <a:stretch>
              <a:fillRect/>
            </a:stretch>
          </a:blipFill>
        </p:spPr>
      </p:sp>
      <p:sp>
        <p:nvSpPr>
          <p:cNvPr id="20" name="Shape 20"/>
          <p:cNvSpPr txBox="1">
            <a:spLocks noGrp="1"/>
          </p:cNvSpPr>
          <p:nvPr>
            <p:ph type="ctrTitle"/>
          </p:nvPr>
        </p:nvSpPr>
        <p:spPr>
          <a:xfrm>
            <a:off x="340425" y="2795750"/>
            <a:ext cx="9294274" cy="125800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Etkili İletişim Becerileri</a:t>
            </a:r>
          </a:p>
        </p:txBody>
      </p:sp>
    </p:spTree>
    <p:extLst>
      <p:ext uri="{BB962C8B-B14F-4D97-AF65-F5344CB8AC3E}">
        <p14:creationId xmlns:p14="http://schemas.microsoft.com/office/powerpoint/2010/main" val="2157335497"/>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subTitle" idx="1"/>
          </p:nvPr>
        </p:nvSpPr>
        <p:spPr>
          <a:xfrm>
            <a:off x="694950" y="1490475"/>
            <a:ext cx="8676899" cy="4799874"/>
          </a:xfrm>
          <a:prstGeom prst="rect">
            <a:avLst/>
          </a:prstGeom>
        </p:spPr>
        <p:txBody>
          <a:bodyPr lIns="38100" tIns="38100" rIns="38100" bIns="38100" anchor="t"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Hedeflerimizi gerçekleştirebilmek ve hayallerimize kavuşabilmek için bazı beceriler kazanmamız gerekiyor.</a:t>
            </a:r>
          </a:p>
          <a:p>
            <a:pPr marL="0" marR="0" indent="0" algn="ctr">
              <a:lnSpc>
                <a:spcPct val="119921"/>
              </a:lnSpc>
              <a:spcBef>
                <a:spcPts val="635"/>
              </a:spcBef>
              <a:spcAft>
                <a:spcPts val="0"/>
              </a:spcAft>
              <a:buNone/>
            </a:pPr>
            <a:r>
              <a:rPr lang="en-US" sz="3555">
                <a:solidFill>
                  <a:srgbClr val="000000"/>
                </a:solidFill>
                <a:latin typeface="Arial"/>
                <a:ea typeface="Arial"/>
                <a:cs typeface="Arial"/>
                <a:sym typeface="Arial"/>
              </a:rPr>
              <a:t>ve </a:t>
            </a:r>
          </a:p>
          <a:p>
            <a:pPr marL="0" marR="0" indent="0" algn="ctr">
              <a:lnSpc>
                <a:spcPct val="119921"/>
              </a:lnSpc>
              <a:spcBef>
                <a:spcPts val="635"/>
              </a:spcBef>
              <a:spcAft>
                <a:spcPts val="0"/>
              </a:spcAft>
              <a:buNone/>
            </a:pPr>
            <a:r>
              <a:rPr lang="en-US" sz="3555">
                <a:solidFill>
                  <a:srgbClr val="000000"/>
                </a:solidFill>
                <a:latin typeface="Arial"/>
                <a:ea typeface="Arial"/>
                <a:cs typeface="Arial"/>
                <a:sym typeface="Arial"/>
              </a:rPr>
              <a:t>başarılı olmak için en çok ihtiyaç duyulan şeylerden biride yeterli kişisel ilişkiler becerisidir. </a:t>
            </a:r>
          </a:p>
        </p:txBody>
      </p:sp>
      <p:sp>
        <p:nvSpPr>
          <p:cNvPr id="26" name="Shape 26"/>
          <p:cNvSpPr txBox="1"/>
          <p:nvPr/>
        </p:nvSpPr>
        <p:spPr>
          <a:xfrm>
            <a:off x="525625" y="389800"/>
            <a:ext cx="8507575" cy="931924"/>
          </a:xfrm>
          <a:prstGeom prst="rect">
            <a:avLst/>
          </a:prstGeom>
        </p:spPr>
        <p:txBody>
          <a:bodyPr lIns="38100" tIns="38100" rIns="38100" bIns="38100" anchor="ctr" anchorCtr="0">
            <a:noAutofit/>
          </a:bodyPr>
          <a:lstStyle/>
          <a:p>
            <a:pPr marL="0" marR="0" indent="0" algn="l">
              <a:lnSpc>
                <a:spcPct val="119886"/>
              </a:lnSpc>
              <a:spcBef>
                <a:spcPts val="0"/>
              </a:spcBef>
              <a:spcAft>
                <a:spcPts val="0"/>
              </a:spcAft>
              <a:buNone/>
            </a:pPr>
            <a:r>
              <a:rPr lang="en-US" sz="4888">
                <a:solidFill>
                  <a:srgbClr val="000000"/>
                </a:solidFill>
                <a:latin typeface="Arial"/>
                <a:ea typeface="Arial"/>
                <a:cs typeface="Arial"/>
                <a:sym typeface="Arial"/>
              </a:rPr>
              <a:t>Etkili İletişim Becerileri </a:t>
            </a:r>
          </a:p>
        </p:txBody>
      </p:sp>
    </p:spTree>
    <p:extLst>
      <p:ext uri="{BB962C8B-B14F-4D97-AF65-F5344CB8AC3E}">
        <p14:creationId xmlns:p14="http://schemas.microsoft.com/office/powerpoint/2010/main" val="3634637474"/>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525625" y="389800"/>
            <a:ext cx="8507575" cy="931924"/>
          </a:xfrm>
          <a:prstGeom prst="rect">
            <a:avLst/>
          </a:prstGeom>
        </p:spPr>
        <p:txBody>
          <a:bodyPr lIns="38100" tIns="38100" rIns="38100" bIns="38100" anchor="ctr" anchorCtr="0">
            <a:noAutofit/>
          </a:bodyPr>
          <a:lstStyle/>
          <a:p>
            <a:pPr marL="0" marR="0" indent="0" algn="l">
              <a:lnSpc>
                <a:spcPct val="119886"/>
              </a:lnSpc>
              <a:spcBef>
                <a:spcPts val="0"/>
              </a:spcBef>
              <a:spcAft>
                <a:spcPts val="0"/>
              </a:spcAft>
              <a:buNone/>
            </a:pPr>
            <a:r>
              <a:rPr lang="en-US" sz="4888">
                <a:solidFill>
                  <a:srgbClr val="000000"/>
                </a:solidFill>
                <a:latin typeface="Arial"/>
                <a:ea typeface="Arial"/>
                <a:cs typeface="Arial"/>
                <a:sym typeface="Arial"/>
              </a:rPr>
              <a:t>Etkili İletişim Becerileri </a:t>
            </a:r>
          </a:p>
        </p:txBody>
      </p:sp>
      <p:sp>
        <p:nvSpPr>
          <p:cNvPr id="32" name="Shape 32"/>
          <p:cNvSpPr txBox="1"/>
          <p:nvPr/>
        </p:nvSpPr>
        <p:spPr>
          <a:xfrm>
            <a:off x="356300" y="1642175"/>
            <a:ext cx="9269574" cy="2258094"/>
          </a:xfrm>
          <a:prstGeom prst="rect">
            <a:avLst/>
          </a:prstGeom>
        </p:spPr>
        <p:txBody>
          <a:bodyPr lIns="38100" tIns="38100" rIns="38100" bIns="38100" anchor="ctr"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İletişim </a:t>
            </a:r>
          </a:p>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biribirimizi doğru anlamamızı sağlayan bir süreçtir </a:t>
            </a:r>
          </a:p>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ve biz bazen</a:t>
            </a:r>
          </a:p>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neden sağlıklı iletişimler kuramıyoruz?</a:t>
            </a:r>
          </a:p>
        </p:txBody>
      </p:sp>
      <p:sp>
        <p:nvSpPr>
          <p:cNvPr id="33" name="Shape 33"/>
          <p:cNvSpPr/>
          <p:nvPr/>
        </p:nvSpPr>
        <p:spPr>
          <a:xfrm>
            <a:off x="592650" y="4148650"/>
            <a:ext cx="3810000" cy="2857500"/>
          </a:xfrm>
          <a:prstGeom prst="rect">
            <a:avLst/>
          </a:prstGeom>
          <a:blipFill>
            <a:blip r:embed="rId3"/>
            <a:stretch>
              <a:fillRect/>
            </a:stretch>
          </a:blipFill>
        </p:spPr>
      </p:sp>
      <p:sp>
        <p:nvSpPr>
          <p:cNvPr id="34" name="Shape 34"/>
          <p:cNvSpPr/>
          <p:nvPr/>
        </p:nvSpPr>
        <p:spPr>
          <a:xfrm>
            <a:off x="5080000" y="3979325"/>
            <a:ext cx="3979325" cy="2984500"/>
          </a:xfrm>
          <a:prstGeom prst="rect">
            <a:avLst/>
          </a:prstGeom>
          <a:blipFill>
            <a:blip r:embed="rId4"/>
            <a:stretch>
              <a:fillRect/>
            </a:stretch>
          </a:blipFill>
        </p:spPr>
      </p:sp>
    </p:spTree>
    <p:extLst>
      <p:ext uri="{BB962C8B-B14F-4D97-AF65-F5344CB8AC3E}">
        <p14:creationId xmlns:p14="http://schemas.microsoft.com/office/powerpoint/2010/main" val="2654784179"/>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525625" y="305150"/>
            <a:ext cx="8676899" cy="989874"/>
          </a:xfrm>
          <a:prstGeom prst="rect">
            <a:avLst/>
          </a:prstGeom>
        </p:spPr>
        <p:txBody>
          <a:bodyPr lIns="38100" tIns="38100" rIns="38100" bIns="38100" anchor="ctr" anchorCtr="0">
            <a:noAutofit/>
          </a:bodyPr>
          <a:lstStyle/>
          <a:p>
            <a:pPr marL="0" marR="0" indent="0" algn="l">
              <a:lnSpc>
                <a:spcPct val="119886"/>
              </a:lnSpc>
              <a:spcBef>
                <a:spcPts val="0"/>
              </a:spcBef>
              <a:spcAft>
                <a:spcPts val="0"/>
              </a:spcAft>
              <a:buNone/>
            </a:pPr>
            <a:r>
              <a:rPr lang="en-US" sz="4888">
                <a:solidFill>
                  <a:srgbClr val="000000"/>
                </a:solidFill>
                <a:latin typeface="Arial"/>
                <a:ea typeface="Arial"/>
                <a:cs typeface="Arial"/>
                <a:sym typeface="Arial"/>
              </a:rPr>
              <a:t>İletişimde Önem Sıralaması </a:t>
            </a:r>
          </a:p>
        </p:txBody>
      </p:sp>
      <p:sp>
        <p:nvSpPr>
          <p:cNvPr id="40" name="Shape 40"/>
          <p:cNvSpPr txBox="1">
            <a:spLocks noGrp="1"/>
          </p:cNvSpPr>
          <p:nvPr>
            <p:ph type="subTitle" idx="1"/>
          </p:nvPr>
        </p:nvSpPr>
        <p:spPr>
          <a:xfrm>
            <a:off x="1626300" y="1575150"/>
            <a:ext cx="6983575" cy="4969224"/>
          </a:xfrm>
          <a:prstGeom prst="rect">
            <a:avLst/>
          </a:prstGeom>
        </p:spPr>
        <p:txBody>
          <a:bodyPr lIns="38100" tIns="38100" rIns="38100" bIns="38100" anchor="t" anchorCtr="0">
            <a:noAutofit/>
          </a:bodyPr>
          <a:lstStyle/>
          <a:p>
            <a:pPr marL="0" marR="0" indent="0" algn="ctr">
              <a:lnSpc>
                <a:spcPct val="120138"/>
              </a:lnSpc>
              <a:spcBef>
                <a:spcPts val="719"/>
              </a:spcBef>
              <a:spcAft>
                <a:spcPts val="0"/>
              </a:spcAft>
              <a:buNone/>
            </a:pPr>
            <a:r>
              <a:rPr lang="en-US" sz="4000">
                <a:solidFill>
                  <a:srgbClr val="000000"/>
                </a:solidFill>
                <a:latin typeface="Arial"/>
                <a:ea typeface="Arial"/>
                <a:cs typeface="Arial"/>
                <a:sym typeface="Arial"/>
              </a:rPr>
              <a:t>
Konuştuklarınız </a:t>
            </a:r>
            <a:r>
              <a:rPr lang="en-US" sz="4000" b="1">
                <a:solidFill>
                  <a:srgbClr val="FF3300"/>
                </a:solidFill>
                <a:latin typeface="Arial"/>
                <a:ea typeface="Arial"/>
                <a:cs typeface="Arial"/>
                <a:sym typeface="Arial"/>
              </a:rPr>
              <a:t>% 7</a:t>
            </a:r>
          </a:p>
          <a:p>
            <a:endParaRPr lang="en-US" sz="4000" b="1">
              <a:solidFill>
                <a:srgbClr val="FF3300"/>
              </a:solidFill>
              <a:latin typeface="Arial"/>
              <a:ea typeface="Arial"/>
              <a:cs typeface="Arial"/>
              <a:sym typeface="Arial"/>
            </a:endParaRPr>
          </a:p>
          <a:p>
            <a:pPr marL="0" marR="0" indent="0" algn="ctr">
              <a:lnSpc>
                <a:spcPct val="120138"/>
              </a:lnSpc>
              <a:spcBef>
                <a:spcPts val="719"/>
              </a:spcBef>
              <a:spcAft>
                <a:spcPts val="0"/>
              </a:spcAft>
              <a:buNone/>
            </a:pPr>
            <a:r>
              <a:rPr lang="en-US" sz="4000">
                <a:solidFill>
                  <a:srgbClr val="000000"/>
                </a:solidFill>
                <a:latin typeface="Arial"/>
                <a:ea typeface="Arial"/>
                <a:cs typeface="Arial"/>
                <a:sym typeface="Arial"/>
              </a:rPr>
              <a:t>Ses tonunuz </a:t>
            </a:r>
            <a:r>
              <a:rPr lang="en-US" sz="4000" b="1">
                <a:solidFill>
                  <a:srgbClr val="FF3300"/>
                </a:solidFill>
                <a:latin typeface="Arial"/>
                <a:ea typeface="Arial"/>
                <a:cs typeface="Arial"/>
                <a:sym typeface="Arial"/>
              </a:rPr>
              <a:t>% 38</a:t>
            </a:r>
          </a:p>
          <a:p>
            <a:endParaRPr lang="en-US" sz="4000" b="1">
              <a:solidFill>
                <a:srgbClr val="FF3300"/>
              </a:solidFill>
              <a:latin typeface="Arial"/>
              <a:ea typeface="Arial"/>
              <a:cs typeface="Arial"/>
              <a:sym typeface="Arial"/>
            </a:endParaRPr>
          </a:p>
          <a:p>
            <a:pPr marL="0" marR="0" indent="0" algn="ctr">
              <a:lnSpc>
                <a:spcPct val="120138"/>
              </a:lnSpc>
              <a:spcBef>
                <a:spcPts val="719"/>
              </a:spcBef>
              <a:spcAft>
                <a:spcPts val="0"/>
              </a:spcAft>
              <a:buNone/>
            </a:pPr>
            <a:r>
              <a:rPr lang="en-US" sz="4000">
                <a:solidFill>
                  <a:srgbClr val="000000"/>
                </a:solidFill>
                <a:latin typeface="Arial"/>
                <a:ea typeface="Arial"/>
                <a:cs typeface="Arial"/>
                <a:sym typeface="Arial"/>
              </a:rPr>
              <a:t>Beden diliniz </a:t>
            </a:r>
            <a:r>
              <a:rPr lang="en-US" sz="4000" b="1">
                <a:solidFill>
                  <a:srgbClr val="FF3300"/>
                </a:solidFill>
                <a:latin typeface="Arial"/>
                <a:ea typeface="Arial"/>
                <a:cs typeface="Arial"/>
                <a:sym typeface="Arial"/>
              </a:rPr>
              <a:t>% 55</a:t>
            </a:r>
            <a:r>
              <a:rPr lang="en-US" sz="4000">
                <a:solidFill>
                  <a:srgbClr val="000000"/>
                </a:solidFill>
                <a:latin typeface="Arial"/>
                <a:ea typeface="Arial"/>
                <a:cs typeface="Arial"/>
                <a:sym typeface="Arial"/>
              </a:rPr>
              <a:t> etkili</a:t>
            </a:r>
          </a:p>
          <a:p>
            <a:endParaRPr lang="en-US" sz="4000">
              <a:solidFill>
                <a:srgbClr val="000000"/>
              </a:solidFill>
              <a:latin typeface="Arial"/>
              <a:ea typeface="Arial"/>
              <a:cs typeface="Arial"/>
              <a:sym typeface="Arial"/>
            </a:endParaRPr>
          </a:p>
        </p:txBody>
      </p:sp>
    </p:spTree>
    <p:extLst>
      <p:ext uri="{BB962C8B-B14F-4D97-AF65-F5344CB8AC3E}">
        <p14:creationId xmlns:p14="http://schemas.microsoft.com/office/powerpoint/2010/main" val="68756912"/>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ctrTitle"/>
          </p:nvPr>
        </p:nvSpPr>
        <p:spPr>
          <a:xfrm>
            <a:off x="525625" y="305150"/>
            <a:ext cx="8846250" cy="1074549"/>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Etkili İletişim için</a:t>
            </a:r>
          </a:p>
        </p:txBody>
      </p:sp>
      <p:sp>
        <p:nvSpPr>
          <p:cNvPr id="46" name="Shape 46"/>
          <p:cNvSpPr txBox="1">
            <a:spLocks noGrp="1"/>
          </p:cNvSpPr>
          <p:nvPr>
            <p:ph type="subTitle" idx="1"/>
          </p:nvPr>
        </p:nvSpPr>
        <p:spPr>
          <a:xfrm>
            <a:off x="864300" y="1405800"/>
            <a:ext cx="3850900" cy="1836549"/>
          </a:xfrm>
          <a:prstGeom prst="rect">
            <a:avLst/>
          </a:prstGeom>
        </p:spPr>
        <p:txBody>
          <a:bodyPr lIns="38100" tIns="38100" rIns="38100" bIns="38100" anchor="t" anchorCtr="0">
            <a:noAutofit/>
          </a:bodyPr>
          <a:lstStyle/>
          <a:p>
            <a:pPr marL="381000" marR="0" lvl="0" indent="-276577" algn="l">
              <a:lnSpc>
                <a:spcPct val="119921"/>
              </a:lnSpc>
              <a:spcBef>
                <a:spcPts val="635"/>
              </a:spcBef>
              <a:spcAft>
                <a:spcPts val="0"/>
              </a:spcAft>
              <a:buClr>
                <a:srgbClr val="000000"/>
              </a:buClr>
              <a:buSzPct val="191158"/>
              <a:buFont typeface="Arial"/>
              <a:buChar char="•"/>
            </a:pPr>
            <a:r>
              <a:rPr lang="en-US" sz="3111">
                <a:solidFill>
                  <a:srgbClr val="FF3300"/>
                </a:solidFill>
                <a:latin typeface="Arial"/>
                <a:ea typeface="Arial"/>
                <a:cs typeface="Arial"/>
                <a:sym typeface="Arial"/>
              </a:rPr>
              <a:t>
</a:t>
            </a:r>
            <a:r>
              <a:rPr lang="en-US" sz="3555" b="1">
                <a:solidFill>
                  <a:srgbClr val="000000"/>
                </a:solidFill>
                <a:latin typeface="Arial"/>
                <a:ea typeface="Arial"/>
                <a:cs typeface="Arial"/>
                <a:sym typeface="Arial"/>
              </a:rPr>
              <a:t>Etkili görünmek</a:t>
            </a:r>
          </a:p>
          <a:p>
            <a:endParaRPr lang="en-US" sz="3555" b="1">
              <a:solidFill>
                <a:srgbClr val="000000"/>
              </a:solidFill>
              <a:latin typeface="Arial"/>
              <a:ea typeface="Arial"/>
              <a:cs typeface="Arial"/>
              <a:sym typeface="Arial"/>
            </a:endParaRPr>
          </a:p>
        </p:txBody>
      </p:sp>
      <p:sp>
        <p:nvSpPr>
          <p:cNvPr id="47" name="Shape 47"/>
          <p:cNvSpPr txBox="1"/>
          <p:nvPr/>
        </p:nvSpPr>
        <p:spPr>
          <a:xfrm>
            <a:off x="525625" y="3691800"/>
            <a:ext cx="4274249" cy="2923099"/>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b="1" i="1">
                <a:solidFill>
                  <a:srgbClr val="DB053D"/>
                </a:solidFill>
                <a:latin typeface="Arial"/>
                <a:ea typeface="Arial"/>
                <a:cs typeface="Arial"/>
                <a:sym typeface="Arial"/>
              </a:rPr>
              <a:t>"Çevrenizden Göreceğiniz İtibar ve Saygı, Kendinize Gösterdiğiniz Özen Kadardır."</a:t>
            </a:r>
            <a:r>
              <a:rPr lang="en-US" sz="2888" b="1" i="1">
                <a:solidFill>
                  <a:srgbClr val="DB053D"/>
                </a:solidFill>
                <a:latin typeface="Arial"/>
                <a:ea typeface="Arial"/>
                <a:cs typeface="Arial"/>
                <a:sym typeface="Arial"/>
              </a:rPr>
              <a:t> </a:t>
            </a:r>
          </a:p>
        </p:txBody>
      </p:sp>
      <p:sp>
        <p:nvSpPr>
          <p:cNvPr id="48" name="Shape 48"/>
          <p:cNvSpPr/>
          <p:nvPr/>
        </p:nvSpPr>
        <p:spPr>
          <a:xfrm>
            <a:off x="5249325" y="2116650"/>
            <a:ext cx="4148650" cy="4741324"/>
          </a:xfrm>
          <a:prstGeom prst="rect">
            <a:avLst/>
          </a:prstGeom>
          <a:blipFill>
            <a:blip r:embed="rId3"/>
            <a:stretch>
              <a:fillRect/>
            </a:stretch>
          </a:blipFill>
        </p:spPr>
      </p:sp>
    </p:spTree>
    <p:extLst>
      <p:ext uri="{BB962C8B-B14F-4D97-AF65-F5344CB8AC3E}">
        <p14:creationId xmlns:p14="http://schemas.microsoft.com/office/powerpoint/2010/main" val="48234039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525625" y="305150"/>
            <a:ext cx="8846250" cy="1074549"/>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Etkili İletişim için</a:t>
            </a:r>
          </a:p>
        </p:txBody>
      </p:sp>
      <p:sp>
        <p:nvSpPr>
          <p:cNvPr id="54" name="Shape 54"/>
          <p:cNvSpPr txBox="1">
            <a:spLocks noGrp="1"/>
          </p:cNvSpPr>
          <p:nvPr>
            <p:ph type="subTitle" idx="1"/>
          </p:nvPr>
        </p:nvSpPr>
        <p:spPr>
          <a:xfrm>
            <a:off x="779625" y="1405800"/>
            <a:ext cx="4104899" cy="1328549"/>
          </a:xfrm>
          <a:prstGeom prst="rect">
            <a:avLst/>
          </a:prstGeom>
        </p:spPr>
        <p:txBody>
          <a:bodyPr lIns="38100" tIns="38100" rIns="38100" bIns="38100" anchor="t" anchorCtr="0">
            <a:noAutofit/>
          </a:bodyPr>
          <a:lstStyle/>
          <a:p>
            <a:pPr marL="381000" marR="0" lvl="0" indent="-276577" algn="l">
              <a:lnSpc>
                <a:spcPct val="107812"/>
              </a:lnSpc>
              <a:spcBef>
                <a:spcPts val="635"/>
              </a:spcBef>
              <a:spcAft>
                <a:spcPts val="0"/>
              </a:spcAft>
              <a:buClr>
                <a:srgbClr val="000000"/>
              </a:buClr>
              <a:buSzPct val="269360"/>
              <a:buFont typeface="Arial"/>
              <a:buChar char="•"/>
            </a:pPr>
            <a:r>
              <a:rPr lang="en-US" sz="2222">
                <a:solidFill>
                  <a:srgbClr val="000000"/>
                </a:solidFill>
                <a:latin typeface="Arial"/>
                <a:ea typeface="Arial"/>
                <a:cs typeface="Arial"/>
                <a:sym typeface="Arial"/>
              </a:rPr>
              <a:t>
</a:t>
            </a:r>
            <a:r>
              <a:rPr lang="en-US" sz="3555" b="1">
                <a:solidFill>
                  <a:srgbClr val="000000"/>
                </a:solidFill>
                <a:latin typeface="Arial"/>
                <a:ea typeface="Arial"/>
                <a:cs typeface="Arial"/>
                <a:sym typeface="Arial"/>
              </a:rPr>
              <a:t>Etkili konuşmak</a:t>
            </a:r>
            <a:r>
              <a:rPr lang="en-US" sz="2222">
                <a:solidFill>
                  <a:srgbClr val="000000"/>
                </a:solidFill>
                <a:latin typeface="Arial"/>
                <a:ea typeface="Arial"/>
                <a:cs typeface="Arial"/>
                <a:sym typeface="Arial"/>
              </a:rPr>
              <a:t> </a:t>
            </a:r>
          </a:p>
          <a:p>
            <a:endParaRPr lang="en-US" sz="2222">
              <a:solidFill>
                <a:srgbClr val="000000"/>
              </a:solidFill>
              <a:latin typeface="Arial"/>
              <a:ea typeface="Arial"/>
              <a:cs typeface="Arial"/>
              <a:sym typeface="Arial"/>
            </a:endParaRPr>
          </a:p>
        </p:txBody>
      </p:sp>
      <p:sp>
        <p:nvSpPr>
          <p:cNvPr id="55" name="Shape 55"/>
          <p:cNvSpPr txBox="1"/>
          <p:nvPr/>
        </p:nvSpPr>
        <p:spPr>
          <a:xfrm>
            <a:off x="525625" y="3691800"/>
            <a:ext cx="4274249" cy="2923099"/>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b="1" i="1">
                <a:solidFill>
                  <a:srgbClr val="DB053D"/>
                </a:solidFill>
                <a:latin typeface="Arial"/>
                <a:ea typeface="Arial"/>
                <a:cs typeface="Arial"/>
                <a:sym typeface="Arial"/>
              </a:rPr>
              <a:t>“Ses tonunuzu iyi ayarlayın, sesinizi nasıl kullandığınızın ve ses tonunuzun farkında olun”</a:t>
            </a:r>
            <a:r>
              <a:rPr lang="en-US" sz="2888" b="1" i="1">
                <a:solidFill>
                  <a:srgbClr val="DB053D"/>
                </a:solidFill>
                <a:latin typeface="Arial"/>
                <a:ea typeface="Arial"/>
                <a:cs typeface="Arial"/>
                <a:sym typeface="Arial"/>
              </a:rPr>
              <a:t> </a:t>
            </a:r>
          </a:p>
        </p:txBody>
      </p:sp>
      <p:sp>
        <p:nvSpPr>
          <p:cNvPr id="56" name="Shape 56"/>
          <p:cNvSpPr/>
          <p:nvPr/>
        </p:nvSpPr>
        <p:spPr>
          <a:xfrm>
            <a:off x="4826000" y="2794000"/>
            <a:ext cx="4741324" cy="3556000"/>
          </a:xfrm>
          <a:prstGeom prst="rect">
            <a:avLst/>
          </a:prstGeom>
          <a:blipFill>
            <a:blip r:embed="rId3"/>
            <a:stretch>
              <a:fillRect/>
            </a:stretch>
          </a:blipFill>
        </p:spPr>
      </p:sp>
    </p:spTree>
    <p:extLst>
      <p:ext uri="{BB962C8B-B14F-4D97-AF65-F5344CB8AC3E}">
        <p14:creationId xmlns:p14="http://schemas.microsoft.com/office/powerpoint/2010/main" val="102889926"/>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525625" y="305150"/>
            <a:ext cx="8846250" cy="1074549"/>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Etkili İletişim için</a:t>
            </a:r>
          </a:p>
        </p:txBody>
      </p:sp>
      <p:sp>
        <p:nvSpPr>
          <p:cNvPr id="62" name="Shape 62"/>
          <p:cNvSpPr txBox="1">
            <a:spLocks noGrp="1"/>
          </p:cNvSpPr>
          <p:nvPr>
            <p:ph type="subTitle" idx="1"/>
          </p:nvPr>
        </p:nvSpPr>
        <p:spPr>
          <a:xfrm>
            <a:off x="948950" y="1490475"/>
            <a:ext cx="3596899" cy="1074549"/>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b="1">
                <a:solidFill>
                  <a:srgbClr val="000000"/>
                </a:solidFill>
                <a:latin typeface="Arial"/>
                <a:ea typeface="Arial"/>
                <a:cs typeface="Arial"/>
                <a:sym typeface="Arial"/>
              </a:rPr>
              <a:t>Etkili dinlemek</a:t>
            </a:r>
          </a:p>
          <a:p>
            <a:endParaRPr lang="en-US" sz="3555" b="1">
              <a:solidFill>
                <a:srgbClr val="000000"/>
              </a:solidFill>
              <a:latin typeface="Arial"/>
              <a:ea typeface="Arial"/>
              <a:cs typeface="Arial"/>
              <a:sym typeface="Arial"/>
            </a:endParaRPr>
          </a:p>
        </p:txBody>
      </p:sp>
      <p:sp>
        <p:nvSpPr>
          <p:cNvPr id="63" name="Shape 63"/>
          <p:cNvSpPr txBox="1"/>
          <p:nvPr/>
        </p:nvSpPr>
        <p:spPr>
          <a:xfrm>
            <a:off x="356300" y="2760475"/>
            <a:ext cx="4358900" cy="38720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i="1">
                <a:solidFill>
                  <a:srgbClr val="DB053D"/>
                </a:solidFill>
                <a:latin typeface="Arial"/>
                <a:ea typeface="Arial"/>
                <a:cs typeface="Arial"/>
                <a:sym typeface="Arial"/>
              </a:rPr>
              <a:t>Karşınızdaki konuşurken sık sık başınızı hafifçe aşağı-yukarı hareket ettirerek onu dinlediğinizi ve anladığınızı hissettirin</a:t>
            </a:r>
          </a:p>
        </p:txBody>
      </p:sp>
      <p:sp>
        <p:nvSpPr>
          <p:cNvPr id="64" name="Shape 64"/>
          <p:cNvSpPr/>
          <p:nvPr/>
        </p:nvSpPr>
        <p:spPr>
          <a:xfrm>
            <a:off x="4910650" y="2624650"/>
            <a:ext cx="4572000" cy="3429000"/>
          </a:xfrm>
          <a:prstGeom prst="rect">
            <a:avLst/>
          </a:prstGeom>
          <a:blipFill>
            <a:blip r:embed="rId3"/>
            <a:stretch>
              <a:fillRect/>
            </a:stretch>
          </a:blipFill>
        </p:spPr>
      </p:sp>
    </p:spTree>
    <p:extLst>
      <p:ext uri="{BB962C8B-B14F-4D97-AF65-F5344CB8AC3E}">
        <p14:creationId xmlns:p14="http://schemas.microsoft.com/office/powerpoint/2010/main" val="688098029"/>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36"/>
        <p:cNvGrpSpPr/>
        <p:nvPr/>
      </p:nvGrpSpPr>
      <p:grpSpPr>
        <a:xfrm>
          <a:off x="0" y="0"/>
          <a:ext cx="0" cy="0"/>
          <a:chOff x="0" y="0"/>
          <a:chExt cx="0" cy="0"/>
        </a:xfrm>
      </p:grpSpPr>
      <p:sp>
        <p:nvSpPr>
          <p:cNvPr id="37" name="Shape 37"/>
          <p:cNvSpPr txBox="1"/>
          <p:nvPr/>
        </p:nvSpPr>
        <p:spPr>
          <a:xfrm>
            <a:off x="864300" y="1289720"/>
            <a:ext cx="8338249" cy="5646549"/>
          </a:xfrm>
          <a:prstGeom prst="rect">
            <a:avLst/>
          </a:prstGeom>
        </p:spPr>
        <p:txBody>
          <a:bodyPr lIns="38100" tIns="38100" rIns="38100" bIns="38100" anchor="t" anchorCtr="0">
            <a:noAutofit/>
          </a:bodyPr>
          <a:lstStyle/>
          <a:p>
            <a:pPr marL="0" marR="0" indent="0" algn="ctr">
              <a:lnSpc>
                <a:spcPct val="120000"/>
              </a:lnSpc>
              <a:spcBef>
                <a:spcPts val="0"/>
              </a:spcBef>
              <a:spcAft>
                <a:spcPts val="0"/>
              </a:spcAft>
              <a:buNone/>
            </a:pPr>
            <a:r>
              <a:rPr lang="en-US" sz="4444" b="1" dirty="0">
                <a:solidFill>
                  <a:srgbClr val="000000"/>
                </a:solidFill>
                <a:latin typeface="Arial"/>
                <a:ea typeface="Arial"/>
                <a:cs typeface="Arial"/>
                <a:sym typeface="Arial"/>
              </a:rPr>
              <a:t>5N 1K </a:t>
            </a:r>
          </a:p>
          <a:p>
            <a:pPr marL="0" marR="0" indent="0" algn="l">
              <a:lnSpc>
                <a:spcPct val="120000"/>
              </a:lnSpc>
              <a:spcBef>
                <a:spcPts val="802"/>
              </a:spcBef>
              <a:spcAft>
                <a:spcPts val="0"/>
              </a:spcAft>
              <a:buNone/>
            </a:pPr>
            <a:r>
              <a:rPr lang="en-US" sz="4444" b="1" dirty="0">
                <a:solidFill>
                  <a:srgbClr val="000000"/>
                </a:solidFill>
                <a:latin typeface="Arial"/>
                <a:ea typeface="Arial"/>
                <a:cs typeface="Arial"/>
                <a:sym typeface="Arial"/>
              </a:rPr>
              <a:t>Ne </a:t>
            </a:r>
            <a:r>
              <a:rPr lang="en-US" sz="4444" b="1" dirty="0" err="1">
                <a:solidFill>
                  <a:srgbClr val="000000"/>
                </a:solidFill>
                <a:latin typeface="Arial"/>
                <a:ea typeface="Arial"/>
                <a:cs typeface="Arial"/>
                <a:sym typeface="Arial"/>
              </a:rPr>
              <a:t>yapmak</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istiyorsunuz</a:t>
            </a:r>
            <a:r>
              <a:rPr lang="en-US" sz="4444" b="1" dirty="0">
                <a:solidFill>
                  <a:srgbClr val="000000"/>
                </a:solidFill>
                <a:latin typeface="Arial"/>
                <a:ea typeface="Arial"/>
                <a:cs typeface="Arial"/>
                <a:sym typeface="Arial"/>
              </a:rPr>
              <a:t>?</a:t>
            </a:r>
          </a:p>
          <a:p>
            <a:pPr marL="0" marR="0" indent="0" algn="l">
              <a:lnSpc>
                <a:spcPct val="120000"/>
              </a:lnSpc>
              <a:spcBef>
                <a:spcPts val="802"/>
              </a:spcBef>
              <a:spcAft>
                <a:spcPts val="0"/>
              </a:spcAft>
              <a:buNone/>
            </a:pPr>
            <a:r>
              <a:rPr lang="en-US" sz="4444" b="1" dirty="0" err="1">
                <a:solidFill>
                  <a:srgbClr val="000000"/>
                </a:solidFill>
                <a:latin typeface="Arial"/>
                <a:ea typeface="Arial"/>
                <a:cs typeface="Arial"/>
                <a:sym typeface="Arial"/>
              </a:rPr>
              <a:t>Niçin</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yapmak</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istiyorsunuz</a:t>
            </a:r>
            <a:r>
              <a:rPr lang="en-US" sz="4444" b="1" dirty="0">
                <a:solidFill>
                  <a:srgbClr val="000000"/>
                </a:solidFill>
                <a:latin typeface="Arial"/>
                <a:ea typeface="Arial"/>
                <a:cs typeface="Arial"/>
                <a:sym typeface="Arial"/>
              </a:rPr>
              <a:t>?</a:t>
            </a:r>
          </a:p>
          <a:p>
            <a:pPr marL="0" marR="0" indent="0" algn="l">
              <a:lnSpc>
                <a:spcPct val="120000"/>
              </a:lnSpc>
              <a:spcBef>
                <a:spcPts val="802"/>
              </a:spcBef>
              <a:spcAft>
                <a:spcPts val="0"/>
              </a:spcAft>
              <a:buNone/>
            </a:pPr>
            <a:r>
              <a:rPr lang="en-US" sz="4444" b="1" dirty="0">
                <a:solidFill>
                  <a:srgbClr val="000000"/>
                </a:solidFill>
                <a:latin typeface="Arial"/>
                <a:ea typeface="Arial"/>
                <a:cs typeface="Arial"/>
                <a:sym typeface="Arial"/>
              </a:rPr>
              <a:t>Ne </a:t>
            </a:r>
            <a:r>
              <a:rPr lang="en-US" sz="4444" b="1" dirty="0" err="1">
                <a:solidFill>
                  <a:srgbClr val="000000"/>
                </a:solidFill>
                <a:latin typeface="Arial"/>
                <a:ea typeface="Arial"/>
                <a:cs typeface="Arial"/>
                <a:sym typeface="Arial"/>
              </a:rPr>
              <a:t>zaman</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yapacaksınız</a:t>
            </a:r>
            <a:r>
              <a:rPr lang="en-US" sz="4444" b="1" dirty="0">
                <a:solidFill>
                  <a:srgbClr val="000000"/>
                </a:solidFill>
                <a:latin typeface="Arial"/>
                <a:ea typeface="Arial"/>
                <a:cs typeface="Arial"/>
                <a:sym typeface="Arial"/>
              </a:rPr>
              <a:t>?</a:t>
            </a:r>
          </a:p>
          <a:p>
            <a:pPr marL="0" marR="0" indent="0" algn="l">
              <a:lnSpc>
                <a:spcPct val="120000"/>
              </a:lnSpc>
              <a:spcBef>
                <a:spcPts val="802"/>
              </a:spcBef>
              <a:spcAft>
                <a:spcPts val="0"/>
              </a:spcAft>
              <a:buNone/>
            </a:pPr>
            <a:r>
              <a:rPr lang="en-US" sz="4444" b="1" dirty="0" err="1">
                <a:solidFill>
                  <a:srgbClr val="000000"/>
                </a:solidFill>
                <a:latin typeface="Arial"/>
                <a:ea typeface="Arial"/>
                <a:cs typeface="Arial"/>
                <a:sym typeface="Arial"/>
              </a:rPr>
              <a:t>Nerede</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yapacaksınız</a:t>
            </a:r>
            <a:r>
              <a:rPr lang="en-US" sz="4444" b="1" dirty="0">
                <a:solidFill>
                  <a:srgbClr val="000000"/>
                </a:solidFill>
                <a:latin typeface="Arial"/>
                <a:ea typeface="Arial"/>
                <a:cs typeface="Arial"/>
                <a:sym typeface="Arial"/>
              </a:rPr>
              <a:t>?</a:t>
            </a:r>
          </a:p>
          <a:p>
            <a:pPr marL="0" marR="0" indent="0" algn="l">
              <a:lnSpc>
                <a:spcPct val="120000"/>
              </a:lnSpc>
              <a:spcBef>
                <a:spcPts val="802"/>
              </a:spcBef>
              <a:spcAft>
                <a:spcPts val="0"/>
              </a:spcAft>
              <a:buNone/>
            </a:pPr>
            <a:r>
              <a:rPr lang="en-US" sz="4444" b="1" dirty="0" err="1">
                <a:solidFill>
                  <a:srgbClr val="000000"/>
                </a:solidFill>
                <a:latin typeface="Arial"/>
                <a:ea typeface="Arial"/>
                <a:cs typeface="Arial"/>
                <a:sym typeface="Arial"/>
              </a:rPr>
              <a:t>Nasıl</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yapacaksınız</a:t>
            </a:r>
            <a:r>
              <a:rPr lang="en-US" sz="4444" b="1" dirty="0">
                <a:solidFill>
                  <a:srgbClr val="000000"/>
                </a:solidFill>
                <a:latin typeface="Arial"/>
                <a:ea typeface="Arial"/>
                <a:cs typeface="Arial"/>
                <a:sym typeface="Arial"/>
              </a:rPr>
              <a:t>?</a:t>
            </a:r>
          </a:p>
          <a:p>
            <a:pPr marL="0" marR="0" indent="0" algn="l">
              <a:lnSpc>
                <a:spcPct val="120000"/>
              </a:lnSpc>
              <a:spcBef>
                <a:spcPts val="802"/>
              </a:spcBef>
              <a:spcAft>
                <a:spcPts val="0"/>
              </a:spcAft>
              <a:buNone/>
            </a:pPr>
            <a:r>
              <a:rPr lang="en-US" sz="4444" b="1" dirty="0">
                <a:solidFill>
                  <a:srgbClr val="000000"/>
                </a:solidFill>
                <a:latin typeface="Arial"/>
                <a:ea typeface="Arial"/>
                <a:cs typeface="Arial"/>
                <a:sym typeface="Arial"/>
              </a:rPr>
              <a:t>Kim </a:t>
            </a:r>
            <a:r>
              <a:rPr lang="en-US" sz="4444" b="1" dirty="0" err="1">
                <a:solidFill>
                  <a:srgbClr val="000000"/>
                </a:solidFill>
                <a:latin typeface="Arial"/>
                <a:ea typeface="Arial"/>
                <a:cs typeface="Arial"/>
                <a:sym typeface="Arial"/>
              </a:rPr>
              <a:t>ile</a:t>
            </a:r>
            <a:r>
              <a:rPr lang="en-US" sz="4444" b="1" dirty="0">
                <a:solidFill>
                  <a:srgbClr val="000000"/>
                </a:solidFill>
                <a:latin typeface="Arial"/>
                <a:ea typeface="Arial"/>
                <a:cs typeface="Arial"/>
                <a:sym typeface="Arial"/>
              </a:rPr>
              <a:t> </a:t>
            </a:r>
            <a:r>
              <a:rPr lang="en-US" sz="4444" b="1" dirty="0" err="1">
                <a:solidFill>
                  <a:srgbClr val="000000"/>
                </a:solidFill>
                <a:latin typeface="Arial"/>
                <a:ea typeface="Arial"/>
                <a:cs typeface="Arial"/>
                <a:sym typeface="Arial"/>
              </a:rPr>
              <a:t>yapacaksınız</a:t>
            </a:r>
            <a:r>
              <a:rPr lang="en-US" sz="4444" b="1" dirty="0">
                <a:solidFill>
                  <a:srgbClr val="000000"/>
                </a:solidFill>
                <a:latin typeface="Arial"/>
                <a:ea typeface="Arial"/>
                <a:cs typeface="Arial"/>
                <a:sym typeface="Arial"/>
              </a:rPr>
              <a:t>? </a:t>
            </a:r>
          </a:p>
        </p:txBody>
      </p:sp>
      <p:sp>
        <p:nvSpPr>
          <p:cNvPr id="38" name="Shape 38"/>
          <p:cNvSpPr txBox="1"/>
          <p:nvPr/>
        </p:nvSpPr>
        <p:spPr>
          <a:xfrm>
            <a:off x="779625" y="220475"/>
            <a:ext cx="8338249" cy="989874"/>
          </a:xfrm>
          <a:prstGeom prst="rect">
            <a:avLst/>
          </a:prstGeom>
        </p:spPr>
        <p:txBody>
          <a:bodyPr lIns="38100" tIns="38100" rIns="38100" bIns="38100" anchor="t" anchorCtr="0">
            <a:noAutofit/>
          </a:bodyPr>
          <a:lstStyle/>
          <a:p>
            <a:pPr marL="0" marR="0" indent="0" algn="l">
              <a:lnSpc>
                <a:spcPct val="119907"/>
              </a:lnSpc>
              <a:spcBef>
                <a:spcPts val="0"/>
              </a:spcBef>
              <a:spcAft>
                <a:spcPts val="0"/>
              </a:spcAft>
              <a:buNone/>
            </a:pPr>
            <a:r>
              <a:rPr lang="en-US" sz="6000" b="1">
                <a:solidFill>
                  <a:srgbClr val="000000"/>
                </a:solidFill>
                <a:latin typeface="Arial"/>
                <a:ea typeface="Arial"/>
                <a:cs typeface="Arial"/>
                <a:sym typeface="Arial"/>
              </a:rPr>
              <a:t>Neden buradasınız?</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525625" y="305150"/>
            <a:ext cx="8846250" cy="1074549"/>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Etkili İletişim için</a:t>
            </a:r>
          </a:p>
        </p:txBody>
      </p:sp>
      <p:sp>
        <p:nvSpPr>
          <p:cNvPr id="70" name="Shape 70"/>
          <p:cNvSpPr txBox="1">
            <a:spLocks noGrp="1"/>
          </p:cNvSpPr>
          <p:nvPr>
            <p:ph type="subTitle" idx="1"/>
          </p:nvPr>
        </p:nvSpPr>
        <p:spPr>
          <a:xfrm>
            <a:off x="694950" y="1321150"/>
            <a:ext cx="3596899" cy="989874"/>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b="1">
                <a:solidFill>
                  <a:srgbClr val="000000"/>
                </a:solidFill>
                <a:latin typeface="Arial"/>
                <a:ea typeface="Arial"/>
                <a:cs typeface="Arial"/>
                <a:sym typeface="Arial"/>
              </a:rPr>
              <a:t>Etkili yazmak</a:t>
            </a:r>
          </a:p>
        </p:txBody>
      </p:sp>
      <p:sp>
        <p:nvSpPr>
          <p:cNvPr id="71" name="Shape 71"/>
          <p:cNvSpPr/>
          <p:nvPr/>
        </p:nvSpPr>
        <p:spPr>
          <a:xfrm>
            <a:off x="4910650" y="2116650"/>
            <a:ext cx="4995325" cy="3164400"/>
          </a:xfrm>
          <a:prstGeom prst="rect">
            <a:avLst/>
          </a:prstGeom>
          <a:blipFill>
            <a:blip r:embed="rId3"/>
            <a:stretch>
              <a:fillRect/>
            </a:stretch>
          </a:blipFill>
        </p:spPr>
      </p:sp>
      <p:sp>
        <p:nvSpPr>
          <p:cNvPr id="72" name="Shape 72"/>
          <p:cNvSpPr txBox="1"/>
          <p:nvPr/>
        </p:nvSpPr>
        <p:spPr>
          <a:xfrm>
            <a:off x="610300" y="3099150"/>
            <a:ext cx="4358900" cy="2448625"/>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i="1">
                <a:solidFill>
                  <a:srgbClr val="DB053D"/>
                </a:solidFill>
                <a:latin typeface="Arial"/>
                <a:ea typeface="Arial"/>
                <a:cs typeface="Arial"/>
                <a:sym typeface="Arial"/>
              </a:rPr>
              <a:t>Basit ve ne anlatmak istediğinizi ifade eden yazı dilini kullanın</a:t>
            </a:r>
          </a:p>
        </p:txBody>
      </p:sp>
    </p:spTree>
    <p:extLst>
      <p:ext uri="{BB962C8B-B14F-4D97-AF65-F5344CB8AC3E}">
        <p14:creationId xmlns:p14="http://schemas.microsoft.com/office/powerpoint/2010/main" val="293939804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525625" y="305150"/>
            <a:ext cx="8846250" cy="1074549"/>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Etkili İletişim için</a:t>
            </a:r>
          </a:p>
        </p:txBody>
      </p:sp>
      <p:sp>
        <p:nvSpPr>
          <p:cNvPr id="78" name="Shape 78"/>
          <p:cNvSpPr txBox="1">
            <a:spLocks noGrp="1"/>
          </p:cNvSpPr>
          <p:nvPr>
            <p:ph type="subTitle" idx="1"/>
          </p:nvPr>
        </p:nvSpPr>
        <p:spPr>
          <a:xfrm>
            <a:off x="948950" y="1405800"/>
            <a:ext cx="3596899" cy="1074549"/>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b="1">
                <a:solidFill>
                  <a:srgbClr val="000000"/>
                </a:solidFill>
                <a:latin typeface="Arial"/>
                <a:ea typeface="Arial"/>
                <a:cs typeface="Arial"/>
                <a:sym typeface="Arial"/>
              </a:rPr>
              <a:t>Etkili beden dili</a:t>
            </a:r>
          </a:p>
          <a:p>
            <a:endParaRPr lang="en-US" sz="3555" b="1">
              <a:solidFill>
                <a:srgbClr val="000000"/>
              </a:solidFill>
              <a:latin typeface="Arial"/>
              <a:ea typeface="Arial"/>
              <a:cs typeface="Arial"/>
              <a:sym typeface="Arial"/>
            </a:endParaRPr>
          </a:p>
        </p:txBody>
      </p:sp>
      <p:sp>
        <p:nvSpPr>
          <p:cNvPr id="79" name="Shape 79"/>
          <p:cNvSpPr txBox="1"/>
          <p:nvPr/>
        </p:nvSpPr>
        <p:spPr>
          <a:xfrm>
            <a:off x="525625" y="2506475"/>
            <a:ext cx="4612899"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i="1">
                <a:solidFill>
                  <a:srgbClr val="DB053D"/>
                </a:solidFill>
                <a:latin typeface="Arial"/>
                <a:ea typeface="Arial"/>
                <a:cs typeface="Arial"/>
                <a:sym typeface="Arial"/>
              </a:rPr>
              <a:t>İçten ve açık olun</a:t>
            </a:r>
          </a:p>
        </p:txBody>
      </p:sp>
      <p:sp>
        <p:nvSpPr>
          <p:cNvPr id="80" name="Shape 80"/>
          <p:cNvSpPr txBox="1"/>
          <p:nvPr/>
        </p:nvSpPr>
        <p:spPr>
          <a:xfrm>
            <a:off x="694950" y="3353150"/>
            <a:ext cx="4612899" cy="1025150"/>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i="1">
                <a:solidFill>
                  <a:srgbClr val="DB053D"/>
                </a:solidFill>
                <a:latin typeface="Arial"/>
                <a:ea typeface="Arial"/>
                <a:cs typeface="Arial"/>
                <a:sym typeface="Arial"/>
              </a:rPr>
              <a:t>Gülümsemeyi unutmayın</a:t>
            </a:r>
          </a:p>
        </p:txBody>
      </p:sp>
      <p:sp>
        <p:nvSpPr>
          <p:cNvPr id="81" name="Shape 81"/>
          <p:cNvSpPr txBox="1"/>
          <p:nvPr/>
        </p:nvSpPr>
        <p:spPr>
          <a:xfrm>
            <a:off x="694950" y="4623150"/>
            <a:ext cx="4612899"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i="1">
                <a:solidFill>
                  <a:srgbClr val="DB053D"/>
                </a:solidFill>
                <a:latin typeface="Arial"/>
                <a:ea typeface="Arial"/>
                <a:cs typeface="Arial"/>
                <a:sym typeface="Arial"/>
              </a:rPr>
              <a:t>Nazik olun</a:t>
            </a:r>
          </a:p>
        </p:txBody>
      </p:sp>
      <p:sp>
        <p:nvSpPr>
          <p:cNvPr id="82" name="Shape 82"/>
          <p:cNvSpPr txBox="1"/>
          <p:nvPr/>
        </p:nvSpPr>
        <p:spPr>
          <a:xfrm>
            <a:off x="779625" y="5893150"/>
            <a:ext cx="4612899" cy="1025150"/>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i="1">
                <a:solidFill>
                  <a:srgbClr val="DB053D"/>
                </a:solidFill>
                <a:latin typeface="Arial"/>
                <a:ea typeface="Arial"/>
                <a:cs typeface="Arial"/>
                <a:sym typeface="Arial"/>
              </a:rPr>
              <a:t>Konuşurken gözlerine bakın</a:t>
            </a:r>
          </a:p>
        </p:txBody>
      </p:sp>
      <p:sp>
        <p:nvSpPr>
          <p:cNvPr id="83" name="Shape 83"/>
          <p:cNvSpPr/>
          <p:nvPr/>
        </p:nvSpPr>
        <p:spPr>
          <a:xfrm>
            <a:off x="5672650" y="1439325"/>
            <a:ext cx="3704149" cy="5588000"/>
          </a:xfrm>
          <a:prstGeom prst="rect">
            <a:avLst/>
          </a:prstGeom>
          <a:blipFill>
            <a:blip r:embed="rId3"/>
            <a:stretch>
              <a:fillRect/>
            </a:stretch>
          </a:blipFill>
        </p:spPr>
      </p:sp>
    </p:spTree>
    <p:extLst>
      <p:ext uri="{BB962C8B-B14F-4D97-AF65-F5344CB8AC3E}">
        <p14:creationId xmlns:p14="http://schemas.microsoft.com/office/powerpoint/2010/main" val="991422354"/>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525625" y="1405800"/>
            <a:ext cx="4104899" cy="4951574"/>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DB053D"/>
              </a:buClr>
              <a:buSzPct val="164609"/>
              <a:buFont typeface="Arial"/>
              <a:buChar char="•"/>
            </a:pPr>
            <a:r>
              <a:rPr lang="en-US" sz="3555">
                <a:solidFill>
                  <a:srgbClr val="DB053D"/>
                </a:solidFill>
                <a:latin typeface="Arial"/>
                <a:ea typeface="Arial"/>
                <a:cs typeface="Arial"/>
                <a:sym typeface="Arial"/>
              </a:rPr>
              <a:t>
Boyumuzla </a:t>
            </a:r>
          </a:p>
          <a:p>
            <a:pPr marL="0" marR="0" indent="0" algn="l">
              <a:lnSpc>
                <a:spcPct val="119921"/>
              </a:lnSpc>
              <a:spcBef>
                <a:spcPts val="0"/>
              </a:spcBef>
              <a:spcAft>
                <a:spcPts val="0"/>
              </a:spcAft>
              <a:buNone/>
            </a:pPr>
            <a:r>
              <a:rPr lang="en-US" sz="3555">
                <a:solidFill>
                  <a:srgbClr val="DB053D"/>
                </a:solidFill>
                <a:latin typeface="Arial"/>
                <a:ea typeface="Arial"/>
                <a:cs typeface="Arial"/>
                <a:sym typeface="Arial"/>
              </a:rPr>
              <a:t>-Yüzümüzle</a:t>
            </a:r>
          </a:p>
          <a:p>
            <a:pPr marL="0" marR="0" indent="0" algn="l">
              <a:lnSpc>
                <a:spcPct val="119921"/>
              </a:lnSpc>
              <a:spcBef>
                <a:spcPts val="0"/>
              </a:spcBef>
              <a:spcAft>
                <a:spcPts val="0"/>
              </a:spcAft>
              <a:buNone/>
            </a:pPr>
            <a:r>
              <a:rPr lang="en-US" sz="3555">
                <a:solidFill>
                  <a:srgbClr val="DB053D"/>
                </a:solidFill>
                <a:latin typeface="Arial"/>
                <a:ea typeface="Arial"/>
                <a:cs typeface="Arial"/>
                <a:sym typeface="Arial"/>
              </a:rPr>
              <a:t>- Sesimizle </a:t>
            </a:r>
          </a:p>
          <a:p>
            <a:pPr marL="0" marR="0" indent="0" algn="l">
              <a:lnSpc>
                <a:spcPct val="119921"/>
              </a:lnSpc>
              <a:spcBef>
                <a:spcPts val="0"/>
              </a:spcBef>
              <a:spcAft>
                <a:spcPts val="0"/>
              </a:spcAft>
              <a:buNone/>
            </a:pPr>
            <a:r>
              <a:rPr lang="en-US" sz="3555">
                <a:solidFill>
                  <a:srgbClr val="DB053D"/>
                </a:solidFill>
                <a:latin typeface="Arial"/>
                <a:ea typeface="Arial"/>
                <a:cs typeface="Arial"/>
                <a:sym typeface="Arial"/>
              </a:rPr>
              <a:t>- Bedenimizle </a:t>
            </a:r>
          </a:p>
          <a:p>
            <a:endParaRPr lang="en-US" sz="3555">
              <a:solidFill>
                <a:srgbClr val="DB053D"/>
              </a:solidFill>
              <a:latin typeface="Arial"/>
              <a:ea typeface="Arial"/>
              <a:cs typeface="Arial"/>
              <a:sym typeface="Arial"/>
            </a:endParaRPr>
          </a:p>
          <a:p>
            <a:pPr marL="0" marR="0" indent="0" algn="l">
              <a:lnSpc>
                <a:spcPct val="119921"/>
              </a:lnSpc>
              <a:spcBef>
                <a:spcPts val="0"/>
              </a:spcBef>
              <a:spcAft>
                <a:spcPts val="0"/>
              </a:spcAft>
              <a:buNone/>
            </a:pPr>
            <a:r>
              <a:rPr lang="en-US" sz="3555" b="1">
                <a:solidFill>
                  <a:srgbClr val="000000"/>
                </a:solidFill>
                <a:latin typeface="Arial"/>
                <a:ea typeface="Arial"/>
                <a:cs typeface="Arial"/>
                <a:sym typeface="Arial"/>
              </a:rPr>
              <a:t>sürekli mesaj </a:t>
            </a:r>
          </a:p>
          <a:p>
            <a:pPr marL="0" marR="0" indent="0" algn="l">
              <a:lnSpc>
                <a:spcPct val="119921"/>
              </a:lnSpc>
              <a:spcBef>
                <a:spcPts val="0"/>
              </a:spcBef>
              <a:spcAft>
                <a:spcPts val="0"/>
              </a:spcAft>
              <a:buNone/>
            </a:pPr>
            <a:r>
              <a:rPr lang="en-US" sz="3555" b="1">
                <a:solidFill>
                  <a:srgbClr val="000000"/>
                </a:solidFill>
                <a:latin typeface="Arial"/>
                <a:ea typeface="Arial"/>
                <a:cs typeface="Arial"/>
                <a:sym typeface="Arial"/>
              </a:rPr>
              <a:t>veriyoruz</a:t>
            </a:r>
          </a:p>
        </p:txBody>
      </p:sp>
      <p:sp>
        <p:nvSpPr>
          <p:cNvPr id="89" name="Shape 89"/>
          <p:cNvSpPr txBox="1"/>
          <p:nvPr/>
        </p:nvSpPr>
        <p:spPr>
          <a:xfrm>
            <a:off x="440950" y="389800"/>
            <a:ext cx="7110574"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Beden Dili </a:t>
            </a:r>
          </a:p>
        </p:txBody>
      </p:sp>
      <p:sp>
        <p:nvSpPr>
          <p:cNvPr id="90" name="Shape 90"/>
          <p:cNvSpPr/>
          <p:nvPr/>
        </p:nvSpPr>
        <p:spPr>
          <a:xfrm>
            <a:off x="5249325" y="1439325"/>
            <a:ext cx="3926400" cy="5503325"/>
          </a:xfrm>
          <a:prstGeom prst="rect">
            <a:avLst/>
          </a:prstGeom>
          <a:blipFill>
            <a:blip r:embed="rId3"/>
            <a:stretch>
              <a:fillRect/>
            </a:stretch>
          </a:blipFill>
        </p:spPr>
      </p:sp>
    </p:spTree>
    <p:extLst>
      <p:ext uri="{BB962C8B-B14F-4D97-AF65-F5344CB8AC3E}">
        <p14:creationId xmlns:p14="http://schemas.microsoft.com/office/powerpoint/2010/main" val="3809373773"/>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p:nvPr/>
        </p:nvSpPr>
        <p:spPr>
          <a:xfrm>
            <a:off x="525625" y="1236475"/>
            <a:ext cx="8930899" cy="5875849"/>
          </a:xfrm>
          <a:prstGeom prst="rect">
            <a:avLst/>
          </a:prstGeom>
        </p:spPr>
        <p:txBody>
          <a:bodyPr lIns="38100" tIns="38100" rIns="38100" bIns="38100" anchor="t" anchorCtr="0">
            <a:noAutofit/>
          </a:bodyPr>
          <a:lstStyle/>
          <a:p>
            <a:pPr marL="0" marR="0" indent="0" algn="ctr">
              <a:lnSpc>
                <a:spcPct val="120138"/>
              </a:lnSpc>
              <a:spcBef>
                <a:spcPts val="0"/>
              </a:spcBef>
              <a:spcAft>
                <a:spcPts val="0"/>
              </a:spcAft>
              <a:buNone/>
            </a:pPr>
            <a:r>
              <a:rPr lang="en-US" sz="4000" b="1">
                <a:solidFill>
                  <a:srgbClr val="FF0066"/>
                </a:solidFill>
                <a:latin typeface="Arial"/>
                <a:ea typeface="Arial"/>
                <a:cs typeface="Arial"/>
                <a:sym typeface="Arial"/>
              </a:rPr>
              <a:t>SÖZ VE DAVRANIŞLARIMIZDA</a:t>
            </a:r>
          </a:p>
          <a:p>
            <a:pPr marL="0" marR="0" indent="0" algn="ctr">
              <a:lnSpc>
                <a:spcPct val="120138"/>
              </a:lnSpc>
              <a:spcBef>
                <a:spcPts val="0"/>
              </a:spcBef>
              <a:spcAft>
                <a:spcPts val="0"/>
              </a:spcAft>
              <a:buNone/>
            </a:pPr>
            <a:r>
              <a:rPr lang="en-US" sz="4000" b="1">
                <a:solidFill>
                  <a:srgbClr val="FF0066"/>
                </a:solidFill>
                <a:latin typeface="Arial"/>
                <a:ea typeface="Arial"/>
                <a:cs typeface="Arial"/>
                <a:sym typeface="Arial"/>
              </a:rPr>
              <a:t>MESAJLAR SAKLIDIR</a:t>
            </a:r>
          </a:p>
          <a:p>
            <a:endParaRPr lang="en-US" sz="4000" b="1">
              <a:solidFill>
                <a:srgbClr val="FF0066"/>
              </a:solidFill>
              <a:latin typeface="Arial"/>
              <a:ea typeface="Arial"/>
              <a:cs typeface="Arial"/>
              <a:sym typeface="Arial"/>
            </a:endParaRPr>
          </a:p>
          <a:p>
            <a:pPr marL="0" marR="0" indent="0" algn="l">
              <a:lnSpc>
                <a:spcPct val="120138"/>
              </a:lnSpc>
              <a:spcBef>
                <a:spcPts val="0"/>
              </a:spcBef>
              <a:spcAft>
                <a:spcPts val="0"/>
              </a:spcAft>
              <a:buNone/>
            </a:pPr>
            <a:r>
              <a:rPr lang="en-US" sz="4000" b="1">
                <a:solidFill>
                  <a:srgbClr val="FF0066"/>
                </a:solidFill>
                <a:latin typeface="Arial"/>
                <a:ea typeface="Arial"/>
                <a:cs typeface="Arial"/>
                <a:sym typeface="Arial"/>
              </a:rPr>
              <a:t>1</a:t>
            </a:r>
            <a:r>
              <a:rPr lang="en-US" sz="4000" b="1">
                <a:solidFill>
                  <a:srgbClr val="000000"/>
                </a:solidFill>
                <a:latin typeface="Arial"/>
                <a:ea typeface="Arial"/>
                <a:cs typeface="Arial"/>
                <a:sym typeface="Arial"/>
              </a:rPr>
              <a:t>- KABUL</a:t>
            </a:r>
          </a:p>
          <a:p>
            <a:endParaRPr lang="en-US" sz="4000" b="1">
              <a:solidFill>
                <a:srgbClr val="000000"/>
              </a:solidFill>
              <a:latin typeface="Arial"/>
              <a:ea typeface="Arial"/>
              <a:cs typeface="Arial"/>
              <a:sym typeface="Arial"/>
            </a:endParaRPr>
          </a:p>
          <a:p>
            <a:pPr marL="0" marR="0" indent="0" algn="l">
              <a:lnSpc>
                <a:spcPct val="120138"/>
              </a:lnSpc>
              <a:spcBef>
                <a:spcPts val="0"/>
              </a:spcBef>
              <a:spcAft>
                <a:spcPts val="0"/>
              </a:spcAft>
              <a:buNone/>
            </a:pPr>
            <a:r>
              <a:rPr lang="en-US" sz="4000" b="1">
                <a:solidFill>
                  <a:srgbClr val="FF0066"/>
                </a:solidFill>
                <a:latin typeface="Arial"/>
                <a:ea typeface="Arial"/>
                <a:cs typeface="Arial"/>
                <a:sym typeface="Arial"/>
              </a:rPr>
              <a:t>2</a:t>
            </a:r>
            <a:r>
              <a:rPr lang="en-US" sz="4000" b="1">
                <a:solidFill>
                  <a:srgbClr val="000000"/>
                </a:solidFill>
                <a:latin typeface="Arial"/>
                <a:ea typeface="Arial"/>
                <a:cs typeface="Arial"/>
                <a:sym typeface="Arial"/>
              </a:rPr>
              <a:t>- REDDETME</a:t>
            </a:r>
          </a:p>
          <a:p>
            <a:endParaRPr lang="en-US" sz="4000" b="1">
              <a:solidFill>
                <a:srgbClr val="000000"/>
              </a:solidFill>
              <a:latin typeface="Arial"/>
              <a:ea typeface="Arial"/>
              <a:cs typeface="Arial"/>
              <a:sym typeface="Arial"/>
            </a:endParaRPr>
          </a:p>
          <a:p>
            <a:pPr marL="0" marR="0" indent="0" algn="l">
              <a:lnSpc>
                <a:spcPct val="120138"/>
              </a:lnSpc>
              <a:spcBef>
                <a:spcPts val="0"/>
              </a:spcBef>
              <a:spcAft>
                <a:spcPts val="0"/>
              </a:spcAft>
              <a:buNone/>
            </a:pPr>
            <a:r>
              <a:rPr lang="en-US" sz="4000" b="1">
                <a:solidFill>
                  <a:srgbClr val="FF0066"/>
                </a:solidFill>
                <a:latin typeface="Arial"/>
                <a:ea typeface="Arial"/>
                <a:cs typeface="Arial"/>
                <a:sym typeface="Arial"/>
              </a:rPr>
              <a:t>3</a:t>
            </a:r>
            <a:r>
              <a:rPr lang="en-US" sz="4000" b="1">
                <a:solidFill>
                  <a:srgbClr val="000000"/>
                </a:solidFill>
                <a:latin typeface="Arial"/>
                <a:ea typeface="Arial"/>
                <a:cs typeface="Arial"/>
                <a:sym typeface="Arial"/>
              </a:rPr>
              <a:t>- UMURSAMAMA</a:t>
            </a:r>
          </a:p>
          <a:p>
            <a:endParaRPr lang="en-US" sz="4000" b="1">
              <a:solidFill>
                <a:srgbClr val="000000"/>
              </a:solidFill>
              <a:latin typeface="Arial"/>
              <a:ea typeface="Arial"/>
              <a:cs typeface="Arial"/>
              <a:sym typeface="Arial"/>
            </a:endParaRPr>
          </a:p>
        </p:txBody>
      </p:sp>
      <p:sp>
        <p:nvSpPr>
          <p:cNvPr id="96" name="Shape 96"/>
          <p:cNvSpPr txBox="1"/>
          <p:nvPr/>
        </p:nvSpPr>
        <p:spPr>
          <a:xfrm>
            <a:off x="440950" y="389800"/>
            <a:ext cx="7110574"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Beden Dili </a:t>
            </a:r>
          </a:p>
        </p:txBody>
      </p:sp>
    </p:spTree>
    <p:extLst>
      <p:ext uri="{BB962C8B-B14F-4D97-AF65-F5344CB8AC3E}">
        <p14:creationId xmlns:p14="http://schemas.microsoft.com/office/powerpoint/2010/main" val="1373400398"/>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p:nvPr/>
        </p:nvSpPr>
        <p:spPr>
          <a:xfrm>
            <a:off x="440950" y="389800"/>
            <a:ext cx="7110574"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Beden Dili</a:t>
            </a:r>
          </a:p>
        </p:txBody>
      </p:sp>
      <p:sp>
        <p:nvSpPr>
          <p:cNvPr id="102" name="Shape 102"/>
          <p:cNvSpPr txBox="1"/>
          <p:nvPr/>
        </p:nvSpPr>
        <p:spPr>
          <a:xfrm>
            <a:off x="356300" y="1236475"/>
            <a:ext cx="5798249" cy="5826475"/>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u="sng">
                <a:solidFill>
                  <a:srgbClr val="000000"/>
                </a:solidFill>
                <a:latin typeface="Arial"/>
                <a:ea typeface="Arial"/>
                <a:cs typeface="Arial"/>
                <a:sym typeface="Arial"/>
              </a:rPr>
              <a:t>ÇEKİNGEN</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Hem pasif hem de dolaylı davranır.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Başkalarının istek ve duygularını</a:t>
            </a: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ön plana alır.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Vücudu yığılmış gibi durur.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Yüz hatları uzamış gibi ve </a:t>
            </a: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çene sarkıktır.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Bacaklar rasgele bırakılmıştır.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Eller devamlı hareketlidir.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Omuzlar çekmiş gibidir.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Ses tonunda huzursuzluk vardır.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Sinirli bir gülüş sergiler.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Soru sorar gibi konuşular.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Alt dudağını ısırır.</a:t>
            </a:r>
          </a:p>
        </p:txBody>
      </p:sp>
      <p:sp>
        <p:nvSpPr>
          <p:cNvPr id="103" name="Shape 103"/>
          <p:cNvSpPr/>
          <p:nvPr/>
        </p:nvSpPr>
        <p:spPr>
          <a:xfrm>
            <a:off x="5842000" y="1778000"/>
            <a:ext cx="3376074" cy="5334000"/>
          </a:xfrm>
          <a:prstGeom prst="rect">
            <a:avLst/>
          </a:prstGeom>
          <a:blipFill>
            <a:blip r:embed="rId3"/>
            <a:stretch>
              <a:fillRect/>
            </a:stretch>
          </a:blipFill>
        </p:spPr>
      </p:sp>
    </p:spTree>
    <p:extLst>
      <p:ext uri="{BB962C8B-B14F-4D97-AF65-F5344CB8AC3E}">
        <p14:creationId xmlns:p14="http://schemas.microsoft.com/office/powerpoint/2010/main" val="3774324331"/>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p:nvPr/>
        </p:nvSpPr>
        <p:spPr>
          <a:xfrm>
            <a:off x="440950" y="389800"/>
            <a:ext cx="7110574"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Beden Dili</a:t>
            </a:r>
          </a:p>
        </p:txBody>
      </p:sp>
      <p:sp>
        <p:nvSpPr>
          <p:cNvPr id="109" name="Shape 109"/>
          <p:cNvSpPr txBox="1"/>
          <p:nvPr/>
        </p:nvSpPr>
        <p:spPr>
          <a:xfrm>
            <a:off x="440950" y="1236475"/>
            <a:ext cx="5122674" cy="639442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u="sng">
                <a:solidFill>
                  <a:srgbClr val="000000"/>
                </a:solidFill>
                <a:latin typeface="Arial"/>
                <a:ea typeface="Arial"/>
                <a:cs typeface="Arial"/>
                <a:sym typeface="Arial"/>
              </a:rPr>
              <a:t>SALDIRGAN</a:t>
            </a:r>
          </a:p>
          <a:p>
            <a:endParaRPr lang="en-US" sz="3111" b="1" u="sng">
              <a:solidFill>
                <a:srgbClr val="000000"/>
              </a:solidFill>
              <a:latin typeface="Arial"/>
              <a:ea typeface="Arial"/>
              <a:cs typeface="Arial"/>
              <a:sym typeface="Arial"/>
            </a:endParaRP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Beden duruşu dik ve gergindir.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Omuzlar arkaya çekik ve </a:t>
            </a: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hareketlidir.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Dudaklar gergindir.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Oturuş,gergin,öne doğru eşik ve </a:t>
            </a: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hareketlidir.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Başla tasdik etme keskin ve hızlı </a:t>
            </a: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olur.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Kaşlar çatıktır.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Bakışlar öfkeyi ifade eder.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Yüz aşırı kızarır.</a:t>
            </a:r>
          </a:p>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Ses tonu emir verir gibidir. </a:t>
            </a:r>
          </a:p>
          <a:p>
            <a:endParaRPr lang="en-US" sz="2666">
              <a:solidFill>
                <a:srgbClr val="000000"/>
              </a:solidFill>
              <a:latin typeface="Arial"/>
              <a:ea typeface="Arial"/>
              <a:cs typeface="Arial"/>
              <a:sym typeface="Arial"/>
            </a:endParaRPr>
          </a:p>
        </p:txBody>
      </p:sp>
      <p:sp>
        <p:nvSpPr>
          <p:cNvPr id="110" name="Shape 110"/>
          <p:cNvSpPr/>
          <p:nvPr/>
        </p:nvSpPr>
        <p:spPr>
          <a:xfrm>
            <a:off x="5926650" y="2201325"/>
            <a:ext cx="3979325" cy="3661824"/>
          </a:xfrm>
          <a:prstGeom prst="rect">
            <a:avLst/>
          </a:prstGeom>
          <a:blipFill>
            <a:blip r:embed="rId3"/>
            <a:stretch>
              <a:fillRect/>
            </a:stretch>
          </a:blipFill>
        </p:spPr>
      </p:sp>
    </p:spTree>
    <p:extLst>
      <p:ext uri="{BB962C8B-B14F-4D97-AF65-F5344CB8AC3E}">
        <p14:creationId xmlns:p14="http://schemas.microsoft.com/office/powerpoint/2010/main" val="2727946171"/>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subTitle" idx="1"/>
          </p:nvPr>
        </p:nvSpPr>
        <p:spPr>
          <a:xfrm>
            <a:off x="255464" y="1236475"/>
            <a:ext cx="5036250" cy="5985224"/>
          </a:xfrm>
          <a:prstGeom prst="rect">
            <a:avLst/>
          </a:prstGeom>
        </p:spPr>
        <p:txBody>
          <a:bodyPr lIns="38100" tIns="38100" rIns="38100" bIns="38100" anchor="t" anchorCtr="0">
            <a:noAutofit/>
          </a:bodyPr>
          <a:lstStyle/>
          <a:p>
            <a:pPr marL="0" marR="0" indent="0" algn="ctr">
              <a:lnSpc>
                <a:spcPct val="100000"/>
              </a:lnSpc>
              <a:spcBef>
                <a:spcPts val="0"/>
              </a:spcBef>
              <a:spcAft>
                <a:spcPts val="0"/>
              </a:spcAft>
              <a:buNone/>
            </a:pPr>
            <a:r>
              <a:rPr lang="en-US" sz="2222" b="1" u="sng" dirty="0">
                <a:solidFill>
                  <a:srgbClr val="000000"/>
                </a:solidFill>
                <a:latin typeface="Arial"/>
                <a:ea typeface="Arial"/>
                <a:cs typeface="Arial"/>
                <a:sym typeface="Arial"/>
              </a:rPr>
              <a:t>KENDİNE GÜVENEN</a:t>
            </a:r>
          </a:p>
          <a:p>
            <a:endParaRPr lang="en-US" sz="2222" b="1" u="sng" dirty="0">
              <a:solidFill>
                <a:srgbClr val="000000"/>
              </a:solidFill>
              <a:latin typeface="Arial"/>
              <a:ea typeface="Arial"/>
              <a:cs typeface="Arial"/>
              <a:sym typeface="Arial"/>
            </a:endParaRP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Bedeni</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diktir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fakat</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rahat</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bir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duruş</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sergiler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Omuzlar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diktir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fakat</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az</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hareketlidir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Oturuşta</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bacaklar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bitişiktir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a:solidFill>
                  <a:srgbClr val="000000"/>
                </a:solidFill>
                <a:latin typeface="Arial"/>
                <a:ea typeface="Arial"/>
                <a:cs typeface="Arial"/>
                <a:sym typeface="Arial"/>
              </a:rPr>
              <a:t>Eller </a:t>
            </a:r>
            <a:r>
              <a:rPr lang="en-US" sz="2222" dirty="0" err="1">
                <a:solidFill>
                  <a:srgbClr val="000000"/>
                </a:solidFill>
                <a:latin typeface="Arial"/>
                <a:ea typeface="Arial"/>
                <a:cs typeface="Arial"/>
                <a:sym typeface="Arial"/>
              </a:rPr>
              <a:t>açık</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ve</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az</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hareketlidir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Başla</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tasdik</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gerektiğinde</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yapar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Düşünceli</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bir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duruşu</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vardır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Bakışları</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karşısındakini</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önemser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niteliktedir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Ses</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akıcıdır,rahattır,alçalmalar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ve</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yükselmeler</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yoktur</a:t>
            </a:r>
            <a:r>
              <a:rPr lang="en-US" sz="2222" dirty="0">
                <a:solidFill>
                  <a:srgbClr val="000000"/>
                </a:solidFill>
                <a:latin typeface="Arial"/>
                <a:ea typeface="Arial"/>
                <a:cs typeface="Arial"/>
                <a:sym typeface="Arial"/>
              </a:rPr>
              <a:t>.</a:t>
            </a:r>
          </a:p>
          <a:p>
            <a:pPr marL="381000" marR="0" lvl="0" indent="-191911" algn="l">
              <a:lnSpc>
                <a:spcPct val="100000"/>
              </a:lnSpc>
              <a:spcBef>
                <a:spcPts val="396"/>
              </a:spcBef>
              <a:spcAft>
                <a:spcPts val="0"/>
              </a:spcAft>
              <a:buClr>
                <a:srgbClr val="000000"/>
              </a:buClr>
              <a:buSzPct val="101010"/>
              <a:buFont typeface="Arial"/>
              <a:buAutoNum type="arabicPeriod"/>
            </a:pPr>
            <a:r>
              <a:rPr lang="en-US" sz="2222" dirty="0" err="1">
                <a:solidFill>
                  <a:srgbClr val="000000"/>
                </a:solidFill>
                <a:latin typeface="Arial"/>
                <a:ea typeface="Arial"/>
                <a:cs typeface="Arial"/>
                <a:sym typeface="Arial"/>
              </a:rPr>
              <a:t>Komik</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olaylarda</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yerinde</a:t>
            </a:r>
            <a:r>
              <a:rPr lang="en-US" sz="2222" dirty="0">
                <a:solidFill>
                  <a:srgbClr val="000000"/>
                </a:solidFill>
                <a:latin typeface="Arial"/>
                <a:ea typeface="Arial"/>
                <a:cs typeface="Arial"/>
                <a:sym typeface="Arial"/>
              </a:rPr>
              <a:t> </a:t>
            </a:r>
            <a:r>
              <a:rPr lang="en-US" sz="2222" dirty="0" err="1">
                <a:solidFill>
                  <a:srgbClr val="000000"/>
                </a:solidFill>
                <a:latin typeface="Arial"/>
                <a:ea typeface="Arial"/>
                <a:cs typeface="Arial"/>
                <a:sym typeface="Arial"/>
              </a:rPr>
              <a:t>güler</a:t>
            </a:r>
            <a:r>
              <a:rPr lang="en-US" sz="2222" b="1" dirty="0">
                <a:solidFill>
                  <a:srgbClr val="000000"/>
                </a:solidFill>
                <a:latin typeface="Arial"/>
                <a:ea typeface="Arial"/>
                <a:cs typeface="Arial"/>
                <a:sym typeface="Arial"/>
              </a:rPr>
              <a:t>.</a:t>
            </a:r>
          </a:p>
          <a:p>
            <a:endParaRPr lang="en-US" sz="2222" b="1" dirty="0">
              <a:solidFill>
                <a:srgbClr val="000000"/>
              </a:solidFill>
              <a:latin typeface="Arial"/>
              <a:ea typeface="Arial"/>
              <a:cs typeface="Arial"/>
              <a:sym typeface="Arial"/>
            </a:endParaRPr>
          </a:p>
        </p:txBody>
      </p:sp>
      <p:sp>
        <p:nvSpPr>
          <p:cNvPr id="116" name="Shape 116"/>
          <p:cNvSpPr txBox="1"/>
          <p:nvPr/>
        </p:nvSpPr>
        <p:spPr>
          <a:xfrm>
            <a:off x="440950" y="389800"/>
            <a:ext cx="7110574"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Beden Dili</a:t>
            </a:r>
          </a:p>
        </p:txBody>
      </p:sp>
      <p:pic>
        <p:nvPicPr>
          <p:cNvPr id="1026" name="Picture 2" descr="http://bedenindili.com/wp-content/uploads/2012/09/ilk_izlenim_ve_guven-300x280.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298" y="1937792"/>
            <a:ext cx="5014262"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629953"/>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subTitle" idx="1"/>
          </p:nvPr>
        </p:nvSpPr>
        <p:spPr>
          <a:xfrm>
            <a:off x="102300" y="1744475"/>
            <a:ext cx="4782249" cy="4207225"/>
          </a:xfrm>
          <a:prstGeom prst="rect">
            <a:avLst/>
          </a:prstGeom>
        </p:spPr>
        <p:txBody>
          <a:bodyPr lIns="38100" tIns="38100" rIns="38100" bIns="38100" anchor="t" anchorCtr="0">
            <a:noAutofit/>
          </a:bodyPr>
          <a:lstStyle/>
          <a:p>
            <a:pPr marL="0" marR="0" indent="0" algn="l">
              <a:lnSpc>
                <a:spcPct val="120192"/>
              </a:lnSpc>
              <a:spcBef>
                <a:spcPts val="0"/>
              </a:spcBef>
              <a:spcAft>
                <a:spcPts val="0"/>
              </a:spcAft>
              <a:buNone/>
            </a:pPr>
            <a:r>
              <a:rPr lang="en-US" sz="2888" b="1">
                <a:solidFill>
                  <a:srgbClr val="000000"/>
                </a:solidFill>
                <a:latin typeface="Arial"/>
                <a:ea typeface="Arial"/>
                <a:cs typeface="Arial"/>
                <a:sym typeface="Arial"/>
              </a:rPr>
              <a:t>Mahrem Alan 15-45</a:t>
            </a:r>
            <a:br>
              <a:rPr lang="en-US" sz="2888" b="1">
                <a:solidFill>
                  <a:srgbClr val="000000"/>
                </a:solidFill>
                <a:latin typeface="Arial"/>
                <a:ea typeface="Arial"/>
                <a:cs typeface="Arial"/>
                <a:sym typeface="Arial"/>
              </a:rPr>
            </a:br>
            <a:r>
              <a:rPr lang="en-US" sz="2888" b="1">
                <a:solidFill>
                  <a:srgbClr val="000000"/>
                </a:solidFill>
                <a:latin typeface="Arial"/>
                <a:ea typeface="Arial"/>
                <a:cs typeface="Arial"/>
                <a:sym typeface="Arial"/>
              </a:rPr>
              <a:t>Kişisel Alan 45- 120</a:t>
            </a:r>
            <a:br>
              <a:rPr lang="en-US" sz="2888" b="1">
                <a:solidFill>
                  <a:srgbClr val="000000"/>
                </a:solidFill>
                <a:latin typeface="Arial"/>
                <a:ea typeface="Arial"/>
                <a:cs typeface="Arial"/>
                <a:sym typeface="Arial"/>
              </a:rPr>
            </a:br>
            <a:r>
              <a:rPr lang="en-US" sz="2888" b="1">
                <a:solidFill>
                  <a:srgbClr val="000000"/>
                </a:solidFill>
                <a:latin typeface="Arial"/>
                <a:ea typeface="Arial"/>
                <a:cs typeface="Arial"/>
                <a:sym typeface="Arial"/>
              </a:rPr>
              <a:t>Sosyal Alan 120-360</a:t>
            </a:r>
            <a:br>
              <a:rPr lang="en-US" sz="2888" b="1">
                <a:solidFill>
                  <a:srgbClr val="000000"/>
                </a:solidFill>
                <a:latin typeface="Arial"/>
                <a:ea typeface="Arial"/>
                <a:cs typeface="Arial"/>
                <a:sym typeface="Arial"/>
              </a:rPr>
            </a:br>
            <a:r>
              <a:rPr lang="en-US" sz="2888" b="1">
                <a:solidFill>
                  <a:srgbClr val="000000"/>
                </a:solidFill>
                <a:latin typeface="Arial"/>
                <a:ea typeface="Arial"/>
                <a:cs typeface="Arial"/>
                <a:sym typeface="Arial"/>
              </a:rPr>
              <a:t>Ortak Alan 360 üzeri</a:t>
            </a:r>
          </a:p>
          <a:p>
            <a:endParaRPr lang="en-US" sz="2888" b="1">
              <a:solidFill>
                <a:srgbClr val="000000"/>
              </a:solidFill>
              <a:latin typeface="Arial"/>
              <a:ea typeface="Arial"/>
              <a:cs typeface="Arial"/>
              <a:sym typeface="Arial"/>
            </a:endParaRPr>
          </a:p>
        </p:txBody>
      </p:sp>
      <p:sp>
        <p:nvSpPr>
          <p:cNvPr id="123" name="Shape 123"/>
          <p:cNvSpPr txBox="1"/>
          <p:nvPr/>
        </p:nvSpPr>
        <p:spPr>
          <a:xfrm>
            <a:off x="440950" y="389800"/>
            <a:ext cx="7110574"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Beden Dili </a:t>
            </a:r>
          </a:p>
        </p:txBody>
      </p:sp>
      <p:sp>
        <p:nvSpPr>
          <p:cNvPr id="124" name="Shape 124"/>
          <p:cNvSpPr/>
          <p:nvPr/>
        </p:nvSpPr>
        <p:spPr>
          <a:xfrm>
            <a:off x="3979325" y="1015975"/>
            <a:ext cx="5894899" cy="5725574"/>
          </a:xfrm>
          <a:prstGeom prst="rect">
            <a:avLst/>
          </a:prstGeom>
          <a:blipFill>
            <a:blip r:embed="rId3"/>
            <a:stretch>
              <a:fillRect/>
            </a:stretch>
          </a:blipFill>
        </p:spPr>
      </p:sp>
    </p:spTree>
    <p:extLst>
      <p:ext uri="{BB962C8B-B14F-4D97-AF65-F5344CB8AC3E}">
        <p14:creationId xmlns:p14="http://schemas.microsoft.com/office/powerpoint/2010/main" val="2876414011"/>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ctrTitle"/>
          </p:nvPr>
        </p:nvSpPr>
        <p:spPr>
          <a:xfrm>
            <a:off x="525625" y="305150"/>
            <a:ext cx="8761575" cy="989874"/>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Eleştirilerle Başa Çıkabilmek </a:t>
            </a:r>
          </a:p>
        </p:txBody>
      </p:sp>
      <p:sp>
        <p:nvSpPr>
          <p:cNvPr id="130" name="Shape 130"/>
          <p:cNvSpPr txBox="1"/>
          <p:nvPr/>
        </p:nvSpPr>
        <p:spPr>
          <a:xfrm>
            <a:off x="779625" y="1575150"/>
            <a:ext cx="5122674" cy="5307874"/>
          </a:xfrm>
          <a:prstGeom prst="rect">
            <a:avLst/>
          </a:prstGeom>
        </p:spPr>
        <p:txBody>
          <a:bodyPr lIns="38100" tIns="38100" rIns="38100" bIns="38100" anchor="t"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YAPICI ELEŞTİRİ</a:t>
            </a:r>
          </a:p>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İnsanı Diri ve Canlı Tutar</a:t>
            </a:r>
          </a:p>
          <a:p>
            <a:pPr marL="381000" marR="0" lvl="0" indent="-276577" algn="l">
              <a:lnSpc>
                <a:spcPct val="119921"/>
              </a:lnSpc>
              <a:spcBef>
                <a:spcPts val="0"/>
              </a:spcBef>
              <a:spcAft>
                <a:spcPts val="0"/>
              </a:spcAft>
              <a:buClr>
                <a:srgbClr val="000000"/>
              </a:buClr>
              <a:buSzPct val="164609"/>
              <a:buFont typeface="Arial"/>
              <a:buChar char="•"/>
            </a:pPr>
            <a:r>
              <a:rPr lang="en-US" sz="3555" b="1">
                <a:solidFill>
                  <a:srgbClr val="000000"/>
                </a:solidFill>
                <a:latin typeface="Arial"/>
                <a:ea typeface="Arial"/>
                <a:cs typeface="Arial"/>
                <a:sym typeface="Arial"/>
              </a:rPr>
              <a:t>Teşekkür Ederim.</a:t>
            </a:r>
          </a:p>
          <a:p>
            <a:pPr marL="381000" marR="0" lvl="0" indent="-276577" algn="l">
              <a:lnSpc>
                <a:spcPct val="119921"/>
              </a:lnSpc>
              <a:spcBef>
                <a:spcPts val="0"/>
              </a:spcBef>
              <a:spcAft>
                <a:spcPts val="0"/>
              </a:spcAft>
              <a:buClr>
                <a:srgbClr val="000000"/>
              </a:buClr>
              <a:buSzPct val="164609"/>
              <a:buFont typeface="Arial"/>
              <a:buChar char="•"/>
            </a:pPr>
            <a:r>
              <a:rPr lang="en-US" sz="3555" b="1">
                <a:solidFill>
                  <a:srgbClr val="000000"/>
                </a:solidFill>
                <a:latin typeface="Arial"/>
                <a:ea typeface="Arial"/>
                <a:cs typeface="Arial"/>
                <a:sym typeface="Arial"/>
              </a:rPr>
              <a:t>Kendime farklı bir gözle bakmamı sağladınız…</a:t>
            </a:r>
          </a:p>
          <a:p>
            <a:endParaRPr lang="en-US" sz="3555" b="1">
              <a:solidFill>
                <a:srgbClr val="000000"/>
              </a:solidFill>
              <a:latin typeface="Arial"/>
              <a:ea typeface="Arial"/>
              <a:cs typeface="Arial"/>
              <a:sym typeface="Arial"/>
            </a:endParaRPr>
          </a:p>
        </p:txBody>
      </p:sp>
      <p:sp>
        <p:nvSpPr>
          <p:cNvPr id="131" name="Shape 131"/>
          <p:cNvSpPr/>
          <p:nvPr/>
        </p:nvSpPr>
        <p:spPr>
          <a:xfrm>
            <a:off x="6011325" y="1524000"/>
            <a:ext cx="3503075" cy="5334000"/>
          </a:xfrm>
          <a:prstGeom prst="rect">
            <a:avLst/>
          </a:prstGeom>
          <a:blipFill>
            <a:blip r:embed="rId3"/>
            <a:stretch>
              <a:fillRect/>
            </a:stretch>
          </a:blipFill>
        </p:spPr>
      </p:sp>
    </p:spTree>
    <p:extLst>
      <p:ext uri="{BB962C8B-B14F-4D97-AF65-F5344CB8AC3E}">
        <p14:creationId xmlns:p14="http://schemas.microsoft.com/office/powerpoint/2010/main" val="673025844"/>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40950" y="220475"/>
            <a:ext cx="9015574" cy="931924"/>
          </a:xfrm>
          <a:prstGeom prst="rect">
            <a:avLst/>
          </a:prstGeom>
        </p:spPr>
        <p:txBody>
          <a:bodyPr lIns="38100" tIns="38100" rIns="38100" bIns="38100" anchor="ctr" anchorCtr="0">
            <a:noAutofit/>
          </a:bodyPr>
          <a:lstStyle/>
          <a:p>
            <a:pPr marL="0" marR="0" indent="0" algn="ctr">
              <a:lnSpc>
                <a:spcPct val="119886"/>
              </a:lnSpc>
              <a:spcBef>
                <a:spcPts val="0"/>
              </a:spcBef>
              <a:spcAft>
                <a:spcPts val="0"/>
              </a:spcAft>
              <a:buNone/>
            </a:pPr>
            <a:r>
              <a:rPr lang="en-US" sz="4888">
                <a:solidFill>
                  <a:srgbClr val="000000"/>
                </a:solidFill>
                <a:latin typeface="Arial"/>
                <a:ea typeface="Arial"/>
                <a:cs typeface="Arial"/>
                <a:sym typeface="Arial"/>
              </a:rPr>
              <a:t>Yıkıcı Eleştiri </a:t>
            </a:r>
          </a:p>
        </p:txBody>
      </p:sp>
      <p:sp>
        <p:nvSpPr>
          <p:cNvPr id="137" name="Shape 137"/>
          <p:cNvSpPr txBox="1">
            <a:spLocks noGrp="1"/>
          </p:cNvSpPr>
          <p:nvPr>
            <p:ph type="body" idx="1"/>
          </p:nvPr>
        </p:nvSpPr>
        <p:spPr>
          <a:xfrm>
            <a:off x="864300" y="3776475"/>
            <a:ext cx="3935574" cy="3021875"/>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u="sng">
                <a:solidFill>
                  <a:srgbClr val="000000"/>
                </a:solidFill>
                <a:latin typeface="Arial"/>
                <a:ea typeface="Arial"/>
                <a:cs typeface="Arial"/>
                <a:sym typeface="Arial"/>
              </a:rPr>
              <a:t>Fazla duygusal tutum</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Kırılırız</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Kendimizi kötü hissederiz</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Cesaretimiz kırılır</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Ağlarız</a:t>
            </a:r>
          </a:p>
        </p:txBody>
      </p:sp>
      <p:sp>
        <p:nvSpPr>
          <p:cNvPr id="138" name="Shape 138"/>
          <p:cNvSpPr txBox="1"/>
          <p:nvPr/>
        </p:nvSpPr>
        <p:spPr>
          <a:xfrm>
            <a:off x="525625" y="1405800"/>
            <a:ext cx="8676899" cy="2104650"/>
          </a:xfrm>
          <a:prstGeom prst="rect">
            <a:avLst/>
          </a:prstGeom>
        </p:spPr>
        <p:txBody>
          <a:bodyPr lIns="38100" tIns="38100" rIns="38100" bIns="38100" anchor="t" anchorCtr="0">
            <a:noAutofit/>
          </a:bodyPr>
          <a:lstStyle/>
          <a:p>
            <a:pPr marL="0" marR="0" indent="0" algn="ctr">
              <a:lnSpc>
                <a:spcPct val="119791"/>
              </a:lnSpc>
              <a:spcBef>
                <a:spcPts val="0"/>
              </a:spcBef>
              <a:spcAft>
                <a:spcPts val="0"/>
              </a:spcAft>
              <a:buNone/>
            </a:pPr>
            <a:r>
              <a:rPr lang="en-US" sz="2666">
                <a:solidFill>
                  <a:srgbClr val="000000"/>
                </a:solidFill>
                <a:latin typeface="Arial"/>
                <a:ea typeface="Arial"/>
                <a:cs typeface="Arial"/>
                <a:sym typeface="Arial"/>
              </a:rPr>
              <a:t>Kendinize Hakim Olun</a:t>
            </a:r>
          </a:p>
          <a:p>
            <a:pPr marL="0" marR="0" indent="0" algn="ctr">
              <a:lnSpc>
                <a:spcPct val="119791"/>
              </a:lnSpc>
              <a:spcBef>
                <a:spcPts val="0"/>
              </a:spcBef>
              <a:spcAft>
                <a:spcPts val="0"/>
              </a:spcAft>
              <a:buNone/>
            </a:pPr>
            <a:r>
              <a:rPr lang="en-US" sz="2666">
                <a:solidFill>
                  <a:srgbClr val="000000"/>
                </a:solidFill>
                <a:latin typeface="Arial"/>
                <a:ea typeface="Arial"/>
                <a:cs typeface="Arial"/>
                <a:sym typeface="Arial"/>
              </a:rPr>
              <a:t>Ağlamayın</a:t>
            </a:r>
          </a:p>
          <a:p>
            <a:endParaRPr lang="en-US" sz="2666">
              <a:solidFill>
                <a:srgbClr val="000000"/>
              </a:solidFill>
              <a:latin typeface="Arial"/>
              <a:ea typeface="Arial"/>
              <a:cs typeface="Arial"/>
              <a:sym typeface="Arial"/>
            </a:endParaRPr>
          </a:p>
          <a:p>
            <a:pPr marL="0" marR="0" indent="0" algn="ctr">
              <a:lnSpc>
                <a:spcPct val="119791"/>
              </a:lnSpc>
              <a:spcBef>
                <a:spcPts val="0"/>
              </a:spcBef>
              <a:spcAft>
                <a:spcPts val="0"/>
              </a:spcAft>
              <a:buNone/>
            </a:pPr>
            <a:r>
              <a:rPr lang="en-US" sz="2666">
                <a:solidFill>
                  <a:srgbClr val="000000"/>
                </a:solidFill>
                <a:latin typeface="Arial"/>
                <a:ea typeface="Arial"/>
                <a:cs typeface="Arial"/>
                <a:sym typeface="Arial"/>
              </a:rPr>
              <a:t>Öfkenize Hakim Olun</a:t>
            </a:r>
          </a:p>
        </p:txBody>
      </p:sp>
      <p:sp>
        <p:nvSpPr>
          <p:cNvPr id="139" name="Shape 139"/>
          <p:cNvSpPr txBox="1"/>
          <p:nvPr/>
        </p:nvSpPr>
        <p:spPr>
          <a:xfrm>
            <a:off x="5351625" y="3861150"/>
            <a:ext cx="3935574" cy="3021875"/>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2666" u="sng">
                <a:solidFill>
                  <a:srgbClr val="000000"/>
                </a:solidFill>
                <a:latin typeface="Arial"/>
                <a:ea typeface="Arial"/>
                <a:cs typeface="Arial"/>
                <a:sym typeface="Arial"/>
              </a:rPr>
              <a:t>Saldırgan tutum</a:t>
            </a:r>
            <a:r>
              <a:rPr lang="en-US" sz="2666">
                <a:solidFill>
                  <a:srgbClr val="000000"/>
                </a:solidFill>
                <a:latin typeface="Arial"/>
                <a:ea typeface="Arial"/>
                <a:cs typeface="Arial"/>
                <a:sym typeface="Arial"/>
              </a:rPr>
              <a:t> </a:t>
            </a:r>
          </a:p>
          <a:p>
            <a:endParaRPr lang="en-US" sz="2666">
              <a:solidFill>
                <a:srgbClr val="000000"/>
              </a:solidFill>
              <a:latin typeface="Arial"/>
              <a:ea typeface="Arial"/>
              <a:cs typeface="Arial"/>
              <a:sym typeface="Arial"/>
            </a:endParaRPr>
          </a:p>
          <a:p>
            <a:pPr marL="381000" marR="0" lvl="0" indent="-220133" algn="l">
              <a:lnSpc>
                <a:spcPct val="100000"/>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Kızarız</a:t>
            </a:r>
          </a:p>
          <a:p>
            <a:pPr marL="381000" marR="0" lvl="0" indent="-220133" algn="l">
              <a:lnSpc>
                <a:spcPct val="100000"/>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Tartışırız</a:t>
            </a:r>
          </a:p>
          <a:p>
            <a:pPr marL="381000" marR="0" lvl="0" indent="-220133" algn="l">
              <a:lnSpc>
                <a:spcPct val="100000"/>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Savunmaya geçeriz</a:t>
            </a:r>
          </a:p>
          <a:p>
            <a:pPr marL="381000" marR="0" lvl="0" indent="-220133" algn="l">
              <a:lnSpc>
                <a:spcPct val="100000"/>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Karşı eleştiriye geçeriz</a:t>
            </a:r>
          </a:p>
        </p:txBody>
      </p:sp>
      <p:sp>
        <p:nvSpPr>
          <p:cNvPr id="140" name="Shape 140"/>
          <p:cNvSpPr/>
          <p:nvPr/>
        </p:nvSpPr>
        <p:spPr>
          <a:xfrm>
            <a:off x="762000" y="1354650"/>
            <a:ext cx="2042574" cy="2201324"/>
          </a:xfrm>
          <a:prstGeom prst="rect">
            <a:avLst/>
          </a:prstGeom>
          <a:blipFill>
            <a:blip r:embed="rId3"/>
            <a:stretch>
              <a:fillRect/>
            </a:stretch>
          </a:blipFill>
        </p:spPr>
      </p:sp>
      <p:sp>
        <p:nvSpPr>
          <p:cNvPr id="141" name="Shape 141"/>
          <p:cNvSpPr/>
          <p:nvPr/>
        </p:nvSpPr>
        <p:spPr>
          <a:xfrm>
            <a:off x="6942650" y="1524000"/>
            <a:ext cx="2624650" cy="1725075"/>
          </a:xfrm>
          <a:prstGeom prst="rect">
            <a:avLst/>
          </a:prstGeom>
          <a:blipFill>
            <a:blip r:embed="rId4"/>
            <a:stretch>
              <a:fillRect/>
            </a:stretch>
          </a:blipFill>
        </p:spPr>
      </p:sp>
    </p:spTree>
    <p:extLst>
      <p:ext uri="{BB962C8B-B14F-4D97-AF65-F5344CB8AC3E}">
        <p14:creationId xmlns:p14="http://schemas.microsoft.com/office/powerpoint/2010/main" val="4152706769"/>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10300" y="305150"/>
            <a:ext cx="7914899" cy="905224"/>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Bugün;</a:t>
            </a:r>
          </a:p>
        </p:txBody>
      </p:sp>
      <p:sp>
        <p:nvSpPr>
          <p:cNvPr id="44" name="Shape 44"/>
          <p:cNvSpPr txBox="1">
            <a:spLocks noGrp="1"/>
          </p:cNvSpPr>
          <p:nvPr>
            <p:ph type="body" idx="1"/>
          </p:nvPr>
        </p:nvSpPr>
        <p:spPr>
          <a:xfrm>
            <a:off x="610300" y="1829150"/>
            <a:ext cx="9015574" cy="4376550"/>
          </a:xfrm>
          <a:prstGeom prst="rect">
            <a:avLst/>
          </a:prstGeom>
        </p:spPr>
        <p:txBody>
          <a:bodyPr lIns="38100" tIns="38100" rIns="38100" bIns="38100" anchor="t" anchorCtr="0">
            <a:noAutofit/>
          </a:bodyPr>
          <a:lstStyle/>
          <a:p>
            <a:pPr marL="381000" marR="0" lvl="0" indent="-276577" algn="l">
              <a:lnSpc>
                <a:spcPct val="119921"/>
              </a:lnSpc>
              <a:spcBef>
                <a:spcPts val="635"/>
              </a:spcBef>
              <a:spcAft>
                <a:spcPts val="0"/>
              </a:spcAft>
              <a:buClr>
                <a:srgbClr val="000000"/>
              </a:buClr>
              <a:buSzPct val="191158"/>
              <a:buFont typeface="Arial"/>
              <a:buChar char="•"/>
            </a:pPr>
            <a:r>
              <a:rPr lang="en-US" sz="3111"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Özgüvenimizi</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ölçeceğiz</a:t>
            </a:r>
            <a:r>
              <a:rPr lang="en-US" sz="3555" dirty="0">
                <a:solidFill>
                  <a:srgbClr val="000000"/>
                </a:solidFill>
                <a:latin typeface="Arial"/>
                <a:ea typeface="Arial"/>
                <a:cs typeface="Arial"/>
                <a:sym typeface="Arial"/>
              </a:rPr>
              <a:t>,</a:t>
            </a:r>
          </a:p>
          <a:p>
            <a:pPr marL="381000" marR="0" lvl="0" indent="-276577" algn="l">
              <a:lnSpc>
                <a:spcPct val="119921"/>
              </a:lnSpc>
              <a:spcBef>
                <a:spcPts val="635"/>
              </a:spcBef>
              <a:spcAft>
                <a:spcPts val="0"/>
              </a:spcAft>
              <a:buClr>
                <a:srgbClr val="000000"/>
              </a:buClr>
              <a:buSzPct val="164609"/>
              <a:buFont typeface="Arial"/>
              <a:buChar char="•"/>
            </a:pPr>
            <a:r>
              <a:rPr lang="en-US" sz="3555" dirty="0" err="1">
                <a:solidFill>
                  <a:srgbClr val="000000"/>
                </a:solidFill>
                <a:latin typeface="Arial"/>
                <a:ea typeface="Arial"/>
                <a:cs typeface="Arial"/>
                <a:sym typeface="Arial"/>
              </a:rPr>
              <a:t>Etkili</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İletişim</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becerilerini</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öğreneceğiz</a:t>
            </a:r>
            <a:r>
              <a:rPr lang="en-US" sz="3555" dirty="0">
                <a:solidFill>
                  <a:srgbClr val="000000"/>
                </a:solidFill>
                <a:latin typeface="Arial"/>
                <a:ea typeface="Arial"/>
                <a:cs typeface="Arial"/>
                <a:sym typeface="Arial"/>
              </a:rPr>
              <a:t>,</a:t>
            </a:r>
          </a:p>
          <a:p>
            <a:pPr marL="381000" marR="0" lvl="0" indent="-276577" algn="l">
              <a:lnSpc>
                <a:spcPct val="119921"/>
              </a:lnSpc>
              <a:spcBef>
                <a:spcPts val="635"/>
              </a:spcBef>
              <a:spcAft>
                <a:spcPts val="0"/>
              </a:spcAft>
              <a:buClr>
                <a:srgbClr val="000000"/>
              </a:buClr>
              <a:buSzPct val="164609"/>
              <a:buFont typeface="Arial"/>
              <a:buChar char="•"/>
            </a:pPr>
            <a:r>
              <a:rPr lang="en-US" sz="3555" dirty="0" err="1">
                <a:solidFill>
                  <a:srgbClr val="000000"/>
                </a:solidFill>
                <a:latin typeface="Arial"/>
                <a:ea typeface="Arial"/>
                <a:cs typeface="Arial"/>
                <a:sym typeface="Arial"/>
              </a:rPr>
              <a:t>Girişimci</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miyiz</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sorusunu</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yanıtlayacağız</a:t>
            </a:r>
            <a:r>
              <a:rPr lang="en-US" sz="3555" dirty="0">
                <a:solidFill>
                  <a:srgbClr val="000000"/>
                </a:solidFill>
                <a:latin typeface="Arial"/>
                <a:ea typeface="Arial"/>
                <a:cs typeface="Arial"/>
                <a:sym typeface="Arial"/>
              </a:rPr>
              <a:t>, </a:t>
            </a:r>
          </a:p>
          <a:p>
            <a:pPr marL="381000" marR="0" lvl="0" indent="-276577" algn="l">
              <a:lnSpc>
                <a:spcPct val="119921"/>
              </a:lnSpc>
              <a:spcBef>
                <a:spcPts val="635"/>
              </a:spcBef>
              <a:spcAft>
                <a:spcPts val="0"/>
              </a:spcAft>
              <a:buClr>
                <a:srgbClr val="000000"/>
              </a:buClr>
              <a:buSzPct val="164609"/>
              <a:buFont typeface="Arial"/>
              <a:buChar char="•"/>
            </a:pPr>
            <a:r>
              <a:rPr lang="en-US" sz="3555" dirty="0" err="1">
                <a:solidFill>
                  <a:srgbClr val="000000"/>
                </a:solidFill>
                <a:latin typeface="Arial"/>
                <a:ea typeface="Arial"/>
                <a:cs typeface="Arial"/>
                <a:sym typeface="Arial"/>
              </a:rPr>
              <a:t>İş</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fikri</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nedir</a:t>
            </a:r>
            <a:r>
              <a:rPr lang="en-US" sz="3555" dirty="0">
                <a:solidFill>
                  <a:srgbClr val="000000"/>
                </a:solidFill>
                <a:latin typeface="Arial"/>
                <a:ea typeface="Arial"/>
                <a:cs typeface="Arial"/>
                <a:sym typeface="Arial"/>
              </a:rPr>
              <a:t> </a:t>
            </a:r>
            <a:r>
              <a:rPr lang="en-US" sz="3555" dirty="0" err="1">
                <a:solidFill>
                  <a:srgbClr val="000000"/>
                </a:solidFill>
                <a:latin typeface="Arial"/>
                <a:ea typeface="Arial"/>
                <a:cs typeface="Arial"/>
                <a:sym typeface="Arial"/>
              </a:rPr>
              <a:t>öğreneceğiz</a:t>
            </a:r>
            <a:r>
              <a:rPr lang="en-US" sz="3555" dirty="0">
                <a:solidFill>
                  <a:srgbClr val="000000"/>
                </a:solidFill>
                <a:latin typeface="Arial"/>
                <a:ea typeface="Arial"/>
                <a:cs typeface="Arial"/>
                <a:sym typeface="Arial"/>
              </a:rPr>
              <a:t>,</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525625" y="1490475"/>
            <a:ext cx="9354249" cy="5307874"/>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b="1">
                <a:solidFill>
                  <a:srgbClr val="000000"/>
                </a:solidFill>
                <a:latin typeface="Arial"/>
                <a:ea typeface="Arial"/>
                <a:cs typeface="Arial"/>
                <a:sym typeface="Arial"/>
              </a:rPr>
              <a:t>Çözüme odaklanmak: </a:t>
            </a:r>
            <a:br>
              <a:rPr lang="en-US" sz="3555" b="1">
                <a:solidFill>
                  <a:srgbClr val="000000"/>
                </a:solidFill>
                <a:latin typeface="Arial"/>
                <a:ea typeface="Arial"/>
                <a:cs typeface="Arial"/>
                <a:sym typeface="Arial"/>
              </a:rPr>
            </a:br>
            <a:r>
              <a:rPr lang="en-US" sz="3555" b="1">
                <a:solidFill>
                  <a:srgbClr val="000000"/>
                </a:solidFill>
                <a:latin typeface="Arial"/>
                <a:ea typeface="Arial"/>
                <a:cs typeface="Arial"/>
                <a:sym typeface="Arial"/>
              </a:rPr>
              <a:t>Bir çözüm önerin veya çözüm isteyin</a:t>
            </a:r>
            <a:r>
              <a:rPr lang="en-US" sz="3555">
                <a:solidFill>
                  <a:srgbClr val="000000"/>
                </a:solidFill>
                <a:latin typeface="Arial"/>
                <a:ea typeface="Arial"/>
                <a:cs typeface="Arial"/>
                <a:sym typeface="Arial"/>
              </a:rPr>
              <a:t> </a:t>
            </a:r>
            <a:br>
              <a:rPr lang="en-US" sz="3555">
                <a:solidFill>
                  <a:srgbClr val="000000"/>
                </a:solidFill>
                <a:latin typeface="Arial"/>
                <a:ea typeface="Arial"/>
                <a:cs typeface="Arial"/>
                <a:sym typeface="Arial"/>
              </a:rPr>
            </a:br>
            <a:br>
              <a:rPr lang="en-US" sz="3555">
                <a:solidFill>
                  <a:srgbClr val="000000"/>
                </a:solidFill>
                <a:latin typeface="Arial"/>
                <a:ea typeface="Arial"/>
                <a:cs typeface="Arial"/>
                <a:sym typeface="Arial"/>
              </a:rPr>
            </a:br>
            <a:r>
              <a:rPr lang="en-US" sz="3555">
                <a:solidFill>
                  <a:srgbClr val="000000"/>
                </a:solidFill>
                <a:latin typeface="Arial"/>
                <a:ea typeface="Arial"/>
                <a:cs typeface="Arial"/>
                <a:sym typeface="Arial"/>
              </a:rPr>
              <a:t>“Benden ne yapmamı istiyorsunuz?”, “Doğru yapmam için nasıl davranmam gerekiyor?”, </a:t>
            </a:r>
            <a:br>
              <a:rPr lang="en-US" sz="3555">
                <a:solidFill>
                  <a:srgbClr val="000000"/>
                </a:solidFill>
                <a:latin typeface="Arial"/>
                <a:ea typeface="Arial"/>
                <a:cs typeface="Arial"/>
                <a:sym typeface="Arial"/>
              </a:rPr>
            </a:br>
            <a:r>
              <a:rPr lang="en-US" sz="3555">
                <a:solidFill>
                  <a:srgbClr val="000000"/>
                </a:solidFill>
                <a:latin typeface="Arial"/>
                <a:ea typeface="Arial"/>
                <a:cs typeface="Arial"/>
                <a:sym typeface="Arial"/>
              </a:rPr>
              <a:t>“Ben bu konuda şöyle yapacağım. Katılıyor musun? Tamam mı?”</a:t>
            </a:r>
          </a:p>
        </p:txBody>
      </p:sp>
      <p:sp>
        <p:nvSpPr>
          <p:cNvPr id="147" name="Shape 147"/>
          <p:cNvSpPr txBox="1"/>
          <p:nvPr/>
        </p:nvSpPr>
        <p:spPr>
          <a:xfrm>
            <a:off x="525625" y="220475"/>
            <a:ext cx="8761575"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Eleştirilerle başa çıkma yolları </a:t>
            </a:r>
          </a:p>
        </p:txBody>
      </p:sp>
    </p:spTree>
    <p:extLst>
      <p:ext uri="{BB962C8B-B14F-4D97-AF65-F5344CB8AC3E}">
        <p14:creationId xmlns:p14="http://schemas.microsoft.com/office/powerpoint/2010/main" val="1438279671"/>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468900" y="1329950"/>
            <a:ext cx="9299974" cy="2476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İçinizdeki Girişimciyi Bulmak</a:t>
            </a:r>
          </a:p>
        </p:txBody>
      </p:sp>
    </p:spTree>
    <p:extLst>
      <p:ext uri="{BB962C8B-B14F-4D97-AF65-F5344CB8AC3E}">
        <p14:creationId xmlns:p14="http://schemas.microsoft.com/office/powerpoint/2010/main" val="3475830344"/>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508000" y="287500"/>
            <a:ext cx="8119525" cy="71999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Kişilik Yapınız…</a:t>
            </a:r>
          </a:p>
        </p:txBody>
      </p:sp>
      <p:sp>
        <p:nvSpPr>
          <p:cNvPr id="25" name="Shape 25"/>
          <p:cNvSpPr txBox="1"/>
          <p:nvPr/>
        </p:nvSpPr>
        <p:spPr>
          <a:xfrm>
            <a:off x="374475" y="1301750"/>
            <a:ext cx="9500249" cy="5830000"/>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a:solidFill>
                  <a:srgbClr val="000000"/>
                </a:solidFill>
                <a:latin typeface="Arial"/>
                <a:ea typeface="Arial"/>
                <a:cs typeface="Arial"/>
                <a:sym typeface="Arial"/>
              </a:rPr>
              <a:t>
En hoşlandığınız ve beğendiğiniz özelliğinizi nasıl işe dönüştürebilirsiniz?</a:t>
            </a:r>
          </a:p>
          <a:p>
            <a:endParaRPr lang="en-US" sz="3555">
              <a:solidFill>
                <a:srgbClr val="000000"/>
              </a:solidFill>
              <a:latin typeface="Arial"/>
              <a:ea typeface="Arial"/>
              <a:cs typeface="Arial"/>
              <a:sym typeface="Arial"/>
            </a:endParaRPr>
          </a:p>
          <a:p>
            <a:pPr marL="381000" marR="0" lvl="0" indent="-276577" algn="l">
              <a:lnSpc>
                <a:spcPct val="119921"/>
              </a:lnSpc>
              <a:spcBef>
                <a:spcPts val="0"/>
              </a:spcBef>
              <a:spcAft>
                <a:spcPts val="0"/>
              </a:spcAft>
              <a:buClr>
                <a:srgbClr val="000000"/>
              </a:buClr>
              <a:buSzPct val="164609"/>
              <a:buFont typeface="Arial"/>
              <a:buChar char="•"/>
            </a:pPr>
            <a:r>
              <a:rPr lang="en-US" sz="3555">
                <a:solidFill>
                  <a:srgbClr val="000000"/>
                </a:solidFill>
                <a:latin typeface="Arial"/>
                <a:ea typeface="Arial"/>
                <a:cs typeface="Arial"/>
                <a:sym typeface="Arial"/>
              </a:rPr>
              <a:t>Kendi işinizi kurmayı düşündüren şey bağımsız olmaktır.</a:t>
            </a:r>
          </a:p>
          <a:p>
            <a:endParaRPr lang="en-US" sz="3555">
              <a:solidFill>
                <a:srgbClr val="000000"/>
              </a:solidFill>
              <a:latin typeface="Arial"/>
              <a:ea typeface="Arial"/>
              <a:cs typeface="Arial"/>
              <a:sym typeface="Arial"/>
            </a:endParaRPr>
          </a:p>
          <a:p>
            <a:pPr marL="381000" marR="0" lvl="0" indent="-276577" algn="l">
              <a:lnSpc>
                <a:spcPct val="119921"/>
              </a:lnSpc>
              <a:spcBef>
                <a:spcPts val="0"/>
              </a:spcBef>
              <a:spcAft>
                <a:spcPts val="0"/>
              </a:spcAft>
              <a:buClr>
                <a:srgbClr val="000000"/>
              </a:buClr>
              <a:buSzPct val="164609"/>
              <a:buFont typeface="Arial"/>
              <a:buChar char="•"/>
            </a:pPr>
            <a:r>
              <a:rPr lang="en-US" sz="3555">
                <a:solidFill>
                  <a:srgbClr val="000000"/>
                </a:solidFill>
                <a:latin typeface="Arial"/>
                <a:ea typeface="Arial"/>
                <a:cs typeface="Arial"/>
                <a:sym typeface="Arial"/>
              </a:rPr>
              <a:t>Şu andaki durumunuz da yeteneklerinizi ve deneyimlerinizi birleştirip bunları uygun bir işe dönüştürmenin yolu var mı?</a:t>
            </a:r>
          </a:p>
          <a:p>
            <a:endParaRPr lang="en-US" sz="3555">
              <a:solidFill>
                <a:srgbClr val="000000"/>
              </a:solidFill>
              <a:latin typeface="Arial"/>
              <a:ea typeface="Arial"/>
              <a:cs typeface="Arial"/>
              <a:sym typeface="Arial"/>
            </a:endParaRPr>
          </a:p>
        </p:txBody>
      </p:sp>
    </p:spTree>
    <p:extLst>
      <p:ext uri="{BB962C8B-B14F-4D97-AF65-F5344CB8AC3E}">
        <p14:creationId xmlns:p14="http://schemas.microsoft.com/office/powerpoint/2010/main" val="1924299824"/>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68900" y="338650"/>
            <a:ext cx="9299974" cy="668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Yapmaktan hoşlandığınız faaliyetler</a:t>
            </a:r>
          </a:p>
        </p:txBody>
      </p:sp>
      <p:sp>
        <p:nvSpPr>
          <p:cNvPr id="31" name="Shape 31"/>
          <p:cNvSpPr txBox="1"/>
          <p:nvPr/>
        </p:nvSpPr>
        <p:spPr>
          <a:xfrm>
            <a:off x="595900" y="1541625"/>
            <a:ext cx="9044350" cy="1698975"/>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
Zamanınızı en iyi değerlendirdiğiniz, yaparken hoşlandığınız faaliyetler nelerdir ?</a:t>
            </a:r>
          </a:p>
          <a:p>
            <a:endParaRPr lang="en-US" sz="2666">
              <a:solidFill>
                <a:srgbClr val="000000"/>
              </a:solidFill>
              <a:latin typeface="Arial"/>
              <a:ea typeface="Arial"/>
              <a:cs typeface="Arial"/>
              <a:sym typeface="Arial"/>
            </a:endParaRPr>
          </a:p>
        </p:txBody>
      </p:sp>
      <p:sp>
        <p:nvSpPr>
          <p:cNvPr id="32" name="Shape 32"/>
          <p:cNvSpPr/>
          <p:nvPr/>
        </p:nvSpPr>
        <p:spPr>
          <a:xfrm>
            <a:off x="5890825" y="3005650"/>
            <a:ext cx="2891675" cy="3767649"/>
          </a:xfrm>
          <a:prstGeom prst="rect">
            <a:avLst/>
          </a:prstGeom>
          <a:blipFill>
            <a:blip r:embed="rId3"/>
            <a:stretch>
              <a:fillRect/>
            </a:stretch>
          </a:blipFill>
        </p:spPr>
      </p:sp>
      <p:sp>
        <p:nvSpPr>
          <p:cNvPr id="33" name="Shape 33"/>
          <p:cNvSpPr/>
          <p:nvPr/>
        </p:nvSpPr>
        <p:spPr>
          <a:xfrm>
            <a:off x="869450" y="3090325"/>
            <a:ext cx="3477824" cy="3767649"/>
          </a:xfrm>
          <a:prstGeom prst="rect">
            <a:avLst/>
          </a:prstGeom>
          <a:blipFill>
            <a:blip r:embed="rId4"/>
            <a:stretch>
              <a:fillRect/>
            </a:stretch>
          </a:blipFill>
        </p:spPr>
      </p:sp>
    </p:spTree>
    <p:extLst>
      <p:ext uri="{BB962C8B-B14F-4D97-AF65-F5344CB8AC3E}">
        <p14:creationId xmlns:p14="http://schemas.microsoft.com/office/powerpoint/2010/main" val="2994135004"/>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p:nvPr/>
        </p:nvSpPr>
        <p:spPr>
          <a:xfrm>
            <a:off x="374475" y="1472825"/>
            <a:ext cx="9413949" cy="48187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Çocukluk ve gençlik yıllarınızdaki faaliyet ve hobileriniz nelerdir ? </a:t>
            </a:r>
          </a:p>
        </p:txBody>
      </p:sp>
      <p:sp>
        <p:nvSpPr>
          <p:cNvPr id="39" name="Shape 39"/>
          <p:cNvSpPr txBox="1">
            <a:spLocks noGrp="1"/>
          </p:cNvSpPr>
          <p:nvPr>
            <p:ph type="title"/>
          </p:nvPr>
        </p:nvSpPr>
        <p:spPr>
          <a:xfrm>
            <a:off x="468900" y="338650"/>
            <a:ext cx="9299974" cy="668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Çocukluğunuz ve Gençliğiniz</a:t>
            </a:r>
          </a:p>
        </p:txBody>
      </p:sp>
      <p:sp>
        <p:nvSpPr>
          <p:cNvPr id="40" name="Shape 40"/>
          <p:cNvSpPr/>
          <p:nvPr/>
        </p:nvSpPr>
        <p:spPr>
          <a:xfrm>
            <a:off x="869450" y="2603500"/>
            <a:ext cx="3389900" cy="4487325"/>
          </a:xfrm>
          <a:prstGeom prst="rect">
            <a:avLst/>
          </a:prstGeom>
          <a:blipFill>
            <a:blip r:embed="rId3"/>
            <a:stretch>
              <a:fillRect/>
            </a:stretch>
          </a:blipFill>
        </p:spPr>
      </p:sp>
      <p:sp>
        <p:nvSpPr>
          <p:cNvPr id="41" name="Shape 41"/>
          <p:cNvSpPr/>
          <p:nvPr/>
        </p:nvSpPr>
        <p:spPr>
          <a:xfrm>
            <a:off x="4855300" y="2603500"/>
            <a:ext cx="4952999" cy="4402649"/>
          </a:xfrm>
          <a:prstGeom prst="rect">
            <a:avLst/>
          </a:prstGeom>
          <a:blipFill>
            <a:blip r:embed="rId4"/>
            <a:stretch>
              <a:fillRect/>
            </a:stretch>
          </a:blipFill>
        </p:spPr>
      </p:sp>
    </p:spTree>
    <p:extLst>
      <p:ext uri="{BB962C8B-B14F-4D97-AF65-F5344CB8AC3E}">
        <p14:creationId xmlns:p14="http://schemas.microsoft.com/office/powerpoint/2010/main" val="563060458"/>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68900" y="338650"/>
            <a:ext cx="9299974" cy="668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Güçlü ve Zayıf Yanlarınız</a:t>
            </a:r>
          </a:p>
        </p:txBody>
      </p:sp>
      <p:sp>
        <p:nvSpPr>
          <p:cNvPr id="47" name="Shape 47"/>
          <p:cNvSpPr txBox="1"/>
          <p:nvPr/>
        </p:nvSpPr>
        <p:spPr>
          <a:xfrm>
            <a:off x="669175" y="1700375"/>
            <a:ext cx="8676374" cy="2916050"/>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Kişiliğinizin Güçlü ve Zayıf yanlarını içeren listesini yaptıktan sonra zayıf yanlarınızın da pozitif nitelikler olabileceğini düşünün. </a:t>
            </a:r>
          </a:p>
          <a:p>
            <a:endParaRPr lang="en-US" sz="2666">
              <a:solidFill>
                <a:srgbClr val="000000"/>
              </a:solidFill>
              <a:latin typeface="Arial"/>
              <a:ea typeface="Arial"/>
              <a:cs typeface="Arial"/>
              <a:sym typeface="Arial"/>
            </a:endParaRP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Geleceğinizi planlarken bazı zayıf yanlarınızın olduğunu, bunların hesaba katılması, belki de tedbir alınması gerektiğini unutmayın. </a:t>
            </a:r>
          </a:p>
        </p:txBody>
      </p:sp>
      <p:sp>
        <p:nvSpPr>
          <p:cNvPr id="48" name="Shape 48"/>
          <p:cNvSpPr/>
          <p:nvPr/>
        </p:nvSpPr>
        <p:spPr>
          <a:xfrm>
            <a:off x="937825" y="4688400"/>
            <a:ext cx="7913074" cy="2561149"/>
          </a:xfrm>
          <a:prstGeom prst="rect">
            <a:avLst/>
          </a:prstGeom>
          <a:blipFill>
            <a:blip r:embed="rId3"/>
            <a:stretch>
              <a:fillRect/>
            </a:stretch>
          </a:blipFill>
        </p:spPr>
      </p:sp>
    </p:spTree>
    <p:extLst>
      <p:ext uri="{BB962C8B-B14F-4D97-AF65-F5344CB8AC3E}">
        <p14:creationId xmlns:p14="http://schemas.microsoft.com/office/powerpoint/2010/main" val="1688544645"/>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68900" y="338650"/>
            <a:ext cx="9299974" cy="668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İçinizdeki Girişimciyi Bulmak</a:t>
            </a:r>
          </a:p>
        </p:txBody>
      </p:sp>
      <p:sp>
        <p:nvSpPr>
          <p:cNvPr id="54" name="Shape 54"/>
          <p:cNvSpPr txBox="1"/>
          <p:nvPr/>
        </p:nvSpPr>
        <p:spPr>
          <a:xfrm>
            <a:off x="255464" y="1001688"/>
            <a:ext cx="5616624" cy="6463412"/>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2800" dirty="0" err="1">
                <a:solidFill>
                  <a:srgbClr val="000000"/>
                </a:solidFill>
                <a:latin typeface="Arial"/>
                <a:ea typeface="Arial"/>
                <a:cs typeface="Arial"/>
                <a:sym typeface="Arial"/>
              </a:rPr>
              <a:t>Hepimizin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içinde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girişimcilik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kendi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işimizi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kuracak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becerileri</a:t>
            </a:r>
            <a:r>
              <a:rPr lang="en-US" sz="2800" dirty="0">
                <a:solidFill>
                  <a:srgbClr val="000000"/>
                </a:solidFill>
                <a:latin typeface="Arial"/>
                <a:ea typeface="Arial"/>
                <a:cs typeface="Arial"/>
                <a:sym typeface="Arial"/>
              </a:rPr>
              <a:t> var. </a:t>
            </a:r>
          </a:p>
          <a:p>
            <a:pPr marL="0" marR="0" indent="0" algn="l">
              <a:lnSpc>
                <a:spcPct val="120089"/>
              </a:lnSpc>
              <a:spcBef>
                <a:spcPts val="0"/>
              </a:spcBef>
              <a:spcAft>
                <a:spcPts val="0"/>
              </a:spcAft>
              <a:buNone/>
            </a:pPr>
            <a:r>
              <a:rPr lang="en-US" sz="2800" dirty="0" err="1">
                <a:solidFill>
                  <a:srgbClr val="000000"/>
                </a:solidFill>
                <a:latin typeface="Arial"/>
                <a:ea typeface="Arial"/>
                <a:cs typeface="Arial"/>
                <a:sym typeface="Arial"/>
              </a:rPr>
              <a:t>Yıllardır</a:t>
            </a:r>
            <a:r>
              <a:rPr lang="en-US" sz="2800" dirty="0">
                <a:solidFill>
                  <a:srgbClr val="000000"/>
                </a:solidFill>
                <a:latin typeface="Arial"/>
                <a:ea typeface="Arial"/>
                <a:cs typeface="Arial"/>
                <a:sym typeface="Arial"/>
              </a:rPr>
              <a:t> ne </a:t>
            </a:r>
            <a:r>
              <a:rPr lang="en-US" sz="2800" dirty="0" err="1">
                <a:solidFill>
                  <a:srgbClr val="000000"/>
                </a:solidFill>
                <a:latin typeface="Arial"/>
                <a:ea typeface="Arial"/>
                <a:cs typeface="Arial"/>
                <a:sym typeface="Arial"/>
              </a:rPr>
              <a:t>kadar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çok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bilgi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biriktirdiğimizi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çok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kolay</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unutuyoruz</a:t>
            </a:r>
            <a:r>
              <a:rPr lang="en-US" sz="2800" dirty="0">
                <a:solidFill>
                  <a:srgbClr val="000000"/>
                </a:solidFill>
                <a:latin typeface="Arial"/>
                <a:ea typeface="Arial"/>
                <a:cs typeface="Arial"/>
                <a:sym typeface="Arial"/>
              </a:rPr>
              <a:t>. </a:t>
            </a:r>
          </a:p>
          <a:p>
            <a:pPr marL="0" marR="0" indent="0" algn="l">
              <a:lnSpc>
                <a:spcPct val="120089"/>
              </a:lnSpc>
              <a:spcBef>
                <a:spcPts val="0"/>
              </a:spcBef>
              <a:spcAft>
                <a:spcPts val="0"/>
              </a:spcAft>
              <a:buNone/>
            </a:pPr>
            <a:r>
              <a:rPr lang="en-US" sz="2800" dirty="0" err="1">
                <a:solidFill>
                  <a:srgbClr val="000000"/>
                </a:solidFill>
                <a:latin typeface="Arial"/>
                <a:ea typeface="Arial"/>
                <a:cs typeface="Arial"/>
                <a:sym typeface="Arial"/>
              </a:rPr>
              <a:t>Eğer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evinizi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idare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etmek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aile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faaliyetlerini</a:t>
            </a:r>
            <a:r>
              <a:rPr lang="en-US" sz="2800" dirty="0">
                <a:solidFill>
                  <a:srgbClr val="000000"/>
                </a:solidFill>
                <a:latin typeface="Arial"/>
                <a:ea typeface="Arial"/>
                <a:cs typeface="Arial"/>
                <a:sym typeface="Arial"/>
              </a:rPr>
              <a:t> organize </a:t>
            </a:r>
            <a:r>
              <a:rPr lang="en-US" sz="2800" dirty="0" err="1">
                <a:solidFill>
                  <a:srgbClr val="000000"/>
                </a:solidFill>
                <a:latin typeface="Arial"/>
                <a:ea typeface="Arial"/>
                <a:cs typeface="Arial"/>
                <a:sym typeface="Arial"/>
              </a:rPr>
              <a:t>etmek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aile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bütçesini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yönetmek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gibi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işleri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yapıyorsanız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zaten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hepiniz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birer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girişimci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zaman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yönetimi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uzmanısınız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demektir</a:t>
            </a:r>
            <a:r>
              <a:rPr lang="en-US" sz="3111" dirty="0">
                <a:solidFill>
                  <a:srgbClr val="000000"/>
                </a:solidFill>
                <a:latin typeface="Arial"/>
                <a:ea typeface="Arial"/>
                <a:cs typeface="Arial"/>
                <a:sym typeface="Arial"/>
              </a:rPr>
              <a:t>.</a:t>
            </a:r>
          </a:p>
        </p:txBody>
      </p:sp>
      <p:sp>
        <p:nvSpPr>
          <p:cNvPr id="55" name="Shape 55"/>
          <p:cNvSpPr/>
          <p:nvPr/>
        </p:nvSpPr>
        <p:spPr>
          <a:xfrm>
            <a:off x="5744300" y="1809750"/>
            <a:ext cx="4063999" cy="4487325"/>
          </a:xfrm>
          <a:prstGeom prst="rect">
            <a:avLst/>
          </a:prstGeom>
          <a:blipFill>
            <a:blip r:embed="rId3"/>
            <a:stretch>
              <a:fillRect/>
            </a:stretch>
          </a:blipFill>
        </p:spPr>
      </p:sp>
    </p:spTree>
    <p:extLst>
      <p:ext uri="{BB962C8B-B14F-4D97-AF65-F5344CB8AC3E}">
        <p14:creationId xmlns:p14="http://schemas.microsoft.com/office/powerpoint/2010/main" val="582034040"/>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46525" y="338650"/>
            <a:ext cx="9588149" cy="668849"/>
          </a:xfrm>
          <a:prstGeom prst="rect">
            <a:avLst/>
          </a:prstGeom>
        </p:spPr>
        <p:txBody>
          <a:bodyPr lIns="38100" tIns="38100" rIns="38100" bIns="38100" anchor="b"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Size yardımcı olabilecek kişiler…</a:t>
            </a:r>
          </a:p>
        </p:txBody>
      </p:sp>
      <p:sp>
        <p:nvSpPr>
          <p:cNvPr id="61" name="Shape 61"/>
          <p:cNvSpPr txBox="1"/>
          <p:nvPr/>
        </p:nvSpPr>
        <p:spPr>
          <a:xfrm>
            <a:off x="817350" y="1381125"/>
            <a:ext cx="4317649" cy="5115624"/>
          </a:xfrm>
          <a:prstGeom prst="rect">
            <a:avLst/>
          </a:prstGeom>
        </p:spPr>
        <p:txBody>
          <a:bodyPr lIns="38100" tIns="38100" rIns="38100" bIns="38100" anchor="t" anchorCtr="0">
            <a:noAutofit/>
          </a:bodyPr>
          <a:lstStyle/>
          <a:p>
            <a:pPr marL="0" marR="0" indent="0" algn="l">
              <a:lnSpc>
                <a:spcPct val="107812"/>
              </a:lnSpc>
              <a:spcBef>
                <a:spcPts val="0"/>
              </a:spcBef>
              <a:spcAft>
                <a:spcPts val="604"/>
              </a:spcAft>
              <a:buNone/>
            </a:pPr>
            <a:r>
              <a:rPr lang="en-US" sz="2666">
                <a:solidFill>
                  <a:srgbClr val="000000"/>
                </a:solidFill>
                <a:latin typeface="Arial"/>
                <a:ea typeface="Arial"/>
                <a:cs typeface="Arial"/>
                <a:sym typeface="Arial"/>
              </a:rPr>
              <a:t>Kendi işinize başlarken kaç kişiyi tanıdığınız çok faydalıdır. </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Eski patronlar, </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Eski iş arkadaşları, </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Aile fertleri, </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Arkadaşlar, </a:t>
            </a:r>
          </a:p>
          <a:p>
            <a:pPr marL="381000" marR="0" lvl="0" indent="-220133" algn="l">
              <a:lnSpc>
                <a:spcPct val="107812"/>
              </a:lnSpc>
              <a:spcBef>
                <a:spcPts val="604"/>
              </a:spcBef>
              <a:spcAft>
                <a:spcPts val="0"/>
              </a:spcAft>
              <a:buClr>
                <a:srgbClr val="000000"/>
              </a:buClr>
              <a:buSzPct val="164609"/>
              <a:buFont typeface="Arial"/>
              <a:buChar char="•"/>
            </a:pPr>
            <a:r>
              <a:rPr lang="en-US" sz="2666">
                <a:solidFill>
                  <a:srgbClr val="000000"/>
                </a:solidFill>
                <a:latin typeface="Arial"/>
                <a:ea typeface="Arial"/>
                <a:cs typeface="Arial"/>
                <a:sym typeface="Arial"/>
              </a:rPr>
              <a:t>Tanıdıkların listesini yapınız, bu isimler yeni işinize başlarken size yardımcı olabilirler. </a:t>
            </a:r>
          </a:p>
        </p:txBody>
      </p:sp>
      <p:sp>
        <p:nvSpPr>
          <p:cNvPr id="62" name="Shape 62"/>
          <p:cNvSpPr/>
          <p:nvPr/>
        </p:nvSpPr>
        <p:spPr>
          <a:xfrm>
            <a:off x="5890825" y="1248825"/>
            <a:ext cx="3184750" cy="2762250"/>
          </a:xfrm>
          <a:prstGeom prst="rect">
            <a:avLst/>
          </a:prstGeom>
          <a:blipFill>
            <a:blip r:embed="rId3"/>
            <a:stretch>
              <a:fillRect/>
            </a:stretch>
          </a:blipFill>
        </p:spPr>
      </p:sp>
      <p:sp>
        <p:nvSpPr>
          <p:cNvPr id="63" name="Shape 63"/>
          <p:cNvSpPr/>
          <p:nvPr/>
        </p:nvSpPr>
        <p:spPr>
          <a:xfrm>
            <a:off x="5890825" y="4042825"/>
            <a:ext cx="3106600" cy="3270250"/>
          </a:xfrm>
          <a:prstGeom prst="rect">
            <a:avLst/>
          </a:prstGeom>
          <a:blipFill>
            <a:blip r:embed="rId4"/>
            <a:stretch>
              <a:fillRect/>
            </a:stretch>
          </a:blipFill>
        </p:spPr>
      </p:sp>
    </p:spTree>
    <p:extLst>
      <p:ext uri="{BB962C8B-B14F-4D97-AF65-F5344CB8AC3E}">
        <p14:creationId xmlns:p14="http://schemas.microsoft.com/office/powerpoint/2010/main" val="1794741873"/>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205150" y="370400"/>
            <a:ext cx="9562100"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Vizyonunuz ne ?</a:t>
            </a:r>
          </a:p>
        </p:txBody>
      </p:sp>
      <p:sp>
        <p:nvSpPr>
          <p:cNvPr id="69" name="Shape 69"/>
          <p:cNvSpPr txBox="1"/>
          <p:nvPr/>
        </p:nvSpPr>
        <p:spPr>
          <a:xfrm>
            <a:off x="519375" y="1335250"/>
            <a:ext cx="4913575" cy="5717099"/>
          </a:xfrm>
          <a:prstGeom prst="rect">
            <a:avLst/>
          </a:prstGeom>
        </p:spPr>
        <p:txBody>
          <a:bodyPr lIns="38100" tIns="38100" rIns="38100" bIns="38100" anchor="t" anchorCtr="0">
            <a:noAutofit/>
          </a:bodyPr>
          <a:lstStyle/>
          <a:p>
            <a:pPr marL="0" marR="0" indent="0" algn="l">
              <a:lnSpc>
                <a:spcPct val="108035"/>
              </a:lnSpc>
              <a:spcBef>
                <a:spcPts val="0"/>
              </a:spcBef>
              <a:spcAft>
                <a:spcPts val="698"/>
              </a:spcAft>
              <a:buNone/>
            </a:pPr>
            <a:r>
              <a:rPr lang="en-US" sz="2800" dirty="0" err="1">
                <a:solidFill>
                  <a:srgbClr val="000000"/>
                </a:solidFill>
                <a:latin typeface="Arial"/>
                <a:ea typeface="Arial"/>
                <a:cs typeface="Arial"/>
                <a:sym typeface="Arial"/>
              </a:rPr>
              <a:t>Vizyon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gelecekte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olmak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istediğimiz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yer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demektir</a:t>
            </a:r>
            <a:r>
              <a:rPr lang="en-US" sz="2800" dirty="0">
                <a:solidFill>
                  <a:srgbClr val="000000"/>
                </a:solidFill>
                <a:latin typeface="Arial"/>
                <a:ea typeface="Arial"/>
                <a:cs typeface="Arial"/>
                <a:sym typeface="Arial"/>
              </a:rPr>
              <a:t>.</a:t>
            </a:r>
          </a:p>
          <a:p>
            <a:pPr marL="0" marR="0" indent="0" algn="l">
              <a:lnSpc>
                <a:spcPct val="108035"/>
              </a:lnSpc>
              <a:spcBef>
                <a:spcPts val="698"/>
              </a:spcBef>
              <a:spcAft>
                <a:spcPts val="698"/>
              </a:spcAft>
              <a:buNone/>
            </a:pPr>
            <a:r>
              <a:rPr lang="en-US" sz="2800" dirty="0" err="1">
                <a:solidFill>
                  <a:srgbClr val="000000"/>
                </a:solidFill>
                <a:latin typeface="Arial"/>
                <a:ea typeface="Arial"/>
                <a:cs typeface="Arial"/>
                <a:sym typeface="Arial"/>
              </a:rPr>
              <a:t>Vizyon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rüyalarımızı</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gerçekleştirme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işidir</a:t>
            </a:r>
            <a:r>
              <a:rPr lang="en-US" sz="2800" dirty="0">
                <a:solidFill>
                  <a:srgbClr val="000000"/>
                </a:solidFill>
                <a:latin typeface="Arial"/>
                <a:ea typeface="Arial"/>
                <a:cs typeface="Arial"/>
                <a:sym typeface="Arial"/>
              </a:rPr>
              <a:t>.</a:t>
            </a:r>
          </a:p>
          <a:p>
            <a:pPr marL="0" marR="0" indent="0" algn="l">
              <a:lnSpc>
                <a:spcPct val="108035"/>
              </a:lnSpc>
              <a:spcBef>
                <a:spcPts val="698"/>
              </a:spcBef>
              <a:spcAft>
                <a:spcPts val="698"/>
              </a:spcAft>
              <a:buNone/>
            </a:pPr>
            <a:r>
              <a:rPr lang="en-US" sz="2800" dirty="0" err="1">
                <a:solidFill>
                  <a:srgbClr val="000000"/>
                </a:solidFill>
                <a:latin typeface="Arial"/>
                <a:ea typeface="Arial"/>
                <a:cs typeface="Arial"/>
                <a:sym typeface="Arial"/>
              </a:rPr>
              <a:t>Başarılı</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olan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insanlar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vizyon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sahibi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olan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insanlardır</a:t>
            </a:r>
            <a:endParaRPr lang="en-US" sz="2800" dirty="0">
              <a:solidFill>
                <a:srgbClr val="000000"/>
              </a:solidFill>
              <a:latin typeface="Arial"/>
              <a:ea typeface="Arial"/>
              <a:cs typeface="Arial"/>
              <a:sym typeface="Arial"/>
            </a:endParaRPr>
          </a:p>
          <a:p>
            <a:pPr marL="0" marR="0" indent="0" algn="l">
              <a:lnSpc>
                <a:spcPct val="108035"/>
              </a:lnSpc>
              <a:spcBef>
                <a:spcPts val="698"/>
              </a:spcBef>
              <a:spcAft>
                <a:spcPts val="698"/>
              </a:spcAft>
              <a:buNone/>
            </a:pPr>
            <a:r>
              <a:rPr lang="en-US" sz="2800" dirty="0" err="1">
                <a:solidFill>
                  <a:srgbClr val="000000"/>
                </a:solidFill>
                <a:latin typeface="Arial"/>
                <a:ea typeface="Arial"/>
                <a:cs typeface="Arial"/>
                <a:sym typeface="Arial"/>
              </a:rPr>
              <a:t>Ulaşmak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için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çalışılmayan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vizyon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faydası</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olmayan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hayaldir</a:t>
            </a:r>
            <a:endParaRPr lang="en-US" sz="2800" dirty="0">
              <a:solidFill>
                <a:srgbClr val="000000"/>
              </a:solidFill>
              <a:latin typeface="Arial"/>
              <a:ea typeface="Arial"/>
              <a:cs typeface="Arial"/>
              <a:sym typeface="Arial"/>
            </a:endParaRPr>
          </a:p>
          <a:p>
            <a:pPr marL="0" marR="0" indent="0" algn="l">
              <a:lnSpc>
                <a:spcPct val="108035"/>
              </a:lnSpc>
              <a:spcBef>
                <a:spcPts val="698"/>
              </a:spcBef>
              <a:spcAft>
                <a:spcPts val="0"/>
              </a:spcAft>
              <a:buNone/>
            </a:pPr>
            <a:r>
              <a:rPr lang="en-US" sz="2800" dirty="0" err="1">
                <a:solidFill>
                  <a:srgbClr val="000000"/>
                </a:solidFill>
                <a:latin typeface="Arial"/>
                <a:ea typeface="Arial"/>
                <a:cs typeface="Arial"/>
                <a:sym typeface="Arial"/>
              </a:rPr>
              <a:t>Dolayısı</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ile</a:t>
            </a:r>
            <a:r>
              <a:rPr lang="en-US" sz="2800" dirty="0">
                <a:solidFill>
                  <a:srgbClr val="000000"/>
                </a:solidFill>
                <a:latin typeface="Arial"/>
                <a:ea typeface="Arial"/>
                <a:cs typeface="Arial"/>
                <a:sym typeface="Arial"/>
              </a:rPr>
              <a:t> ne </a:t>
            </a:r>
            <a:r>
              <a:rPr lang="en-US" sz="2800" dirty="0" err="1">
                <a:solidFill>
                  <a:srgbClr val="000000"/>
                </a:solidFill>
                <a:latin typeface="Arial"/>
                <a:ea typeface="Arial"/>
                <a:cs typeface="Arial"/>
                <a:sym typeface="Arial"/>
              </a:rPr>
              <a:t>istediğimizi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biliyor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muyuz</a:t>
            </a:r>
            <a:r>
              <a:rPr lang="en-US" sz="2800" dirty="0">
                <a:solidFill>
                  <a:srgbClr val="000000"/>
                </a:solidFill>
                <a:latin typeface="Arial"/>
                <a:ea typeface="Arial"/>
                <a:cs typeface="Arial"/>
                <a:sym typeface="Arial"/>
              </a:rPr>
              <a:t> ?</a:t>
            </a:r>
          </a:p>
        </p:txBody>
      </p:sp>
      <p:sp>
        <p:nvSpPr>
          <p:cNvPr id="70" name="Shape 70"/>
          <p:cNvSpPr/>
          <p:nvPr/>
        </p:nvSpPr>
        <p:spPr>
          <a:xfrm>
            <a:off x="5441450" y="1566325"/>
            <a:ext cx="3702525" cy="5207000"/>
          </a:xfrm>
          <a:prstGeom prst="rect">
            <a:avLst/>
          </a:prstGeom>
          <a:blipFill>
            <a:blip r:embed="rId3"/>
            <a:stretch>
              <a:fillRect/>
            </a:stretch>
          </a:blipFill>
        </p:spPr>
      </p:sp>
    </p:spTree>
    <p:extLst>
      <p:ext uri="{BB962C8B-B14F-4D97-AF65-F5344CB8AC3E}">
        <p14:creationId xmlns:p14="http://schemas.microsoft.com/office/powerpoint/2010/main" val="961036241"/>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68900" y="338650"/>
            <a:ext cx="9299974" cy="668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Niçin yeni bir iş kurmak istiyorum?</a:t>
            </a:r>
          </a:p>
        </p:txBody>
      </p:sp>
      <p:sp>
        <p:nvSpPr>
          <p:cNvPr id="76" name="Shape 76"/>
          <p:cNvSpPr txBox="1"/>
          <p:nvPr/>
        </p:nvSpPr>
        <p:spPr>
          <a:xfrm>
            <a:off x="111448" y="1001688"/>
            <a:ext cx="5408152" cy="5770024"/>
          </a:xfrm>
          <a:prstGeom prst="rect">
            <a:avLst/>
          </a:prstGeom>
        </p:spPr>
        <p:txBody>
          <a:bodyPr lIns="38100" tIns="38100" rIns="38100" bIns="38100" anchor="t" anchorCtr="0">
            <a:noAutofit/>
          </a:bodyPr>
          <a:lstStyle/>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Eğer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daha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basit</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bir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hayat</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istiyorsanız</a:t>
            </a:r>
            <a:r>
              <a:rPr lang="en-US" sz="3111" dirty="0">
                <a:solidFill>
                  <a:srgbClr val="000000"/>
                </a:solidFill>
                <a:latin typeface="Arial"/>
                <a:ea typeface="Arial"/>
                <a:cs typeface="Arial"/>
                <a:sym typeface="Arial"/>
              </a:rPr>
              <a:t> BURADA DURUN, </a:t>
            </a:r>
            <a:r>
              <a:rPr lang="en-US" sz="3111" dirty="0" err="1">
                <a:solidFill>
                  <a:srgbClr val="000000"/>
                </a:solidFill>
                <a:latin typeface="Arial"/>
                <a:ea typeface="Arial"/>
                <a:cs typeface="Arial"/>
                <a:sym typeface="Arial"/>
              </a:rPr>
              <a:t>çünkü</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kendi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işinizi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yapmak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daha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kolaya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sahip</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olmak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demek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değildir</a:t>
            </a:r>
            <a:r>
              <a:rPr lang="en-US" sz="3111" dirty="0">
                <a:solidFill>
                  <a:srgbClr val="000000"/>
                </a:solidFill>
                <a:latin typeface="Arial"/>
                <a:ea typeface="Arial"/>
                <a:cs typeface="Arial"/>
                <a:sym typeface="Arial"/>
              </a:rPr>
              <a:t>.</a:t>
            </a: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Diğer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taraftan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eğer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bir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farklılık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yaratmak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meydan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okumak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beraberinde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korkunç</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bir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çalışma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temposu</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istiyorsanız</a:t>
            </a:r>
            <a:r>
              <a:rPr lang="en-US" sz="3111" dirty="0">
                <a:solidFill>
                  <a:srgbClr val="000000"/>
                </a:solidFill>
                <a:latin typeface="Arial"/>
                <a:ea typeface="Arial"/>
                <a:cs typeface="Arial"/>
                <a:sym typeface="Arial"/>
              </a:rPr>
              <a:t> o </a:t>
            </a:r>
            <a:r>
              <a:rPr lang="en-US" sz="3111" dirty="0" err="1">
                <a:solidFill>
                  <a:srgbClr val="000000"/>
                </a:solidFill>
                <a:latin typeface="Arial"/>
                <a:ea typeface="Arial"/>
                <a:cs typeface="Arial"/>
                <a:sym typeface="Arial"/>
              </a:rPr>
              <a:t>halde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devam</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edin</a:t>
            </a:r>
            <a:r>
              <a:rPr lang="en-US" sz="3111" dirty="0">
                <a:solidFill>
                  <a:srgbClr val="000000"/>
                </a:solidFill>
                <a:latin typeface="Arial"/>
                <a:ea typeface="Arial"/>
                <a:cs typeface="Arial"/>
                <a:sym typeface="Arial"/>
              </a:rPr>
              <a:t>,</a:t>
            </a:r>
          </a:p>
        </p:txBody>
      </p:sp>
      <p:sp>
        <p:nvSpPr>
          <p:cNvPr id="77" name="Shape 77"/>
          <p:cNvSpPr/>
          <p:nvPr/>
        </p:nvSpPr>
        <p:spPr>
          <a:xfrm>
            <a:off x="5519600" y="1809750"/>
            <a:ext cx="4288674" cy="4561400"/>
          </a:xfrm>
          <a:prstGeom prst="rect">
            <a:avLst/>
          </a:prstGeom>
          <a:blipFill>
            <a:blip r:embed="rId3"/>
            <a:stretch>
              <a:fillRect/>
            </a:stretch>
          </a:blipFill>
        </p:spPr>
      </p:sp>
    </p:spTree>
    <p:extLst>
      <p:ext uri="{BB962C8B-B14F-4D97-AF65-F5344CB8AC3E}">
        <p14:creationId xmlns:p14="http://schemas.microsoft.com/office/powerpoint/2010/main" val="897617594"/>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51608" y="-6424"/>
            <a:ext cx="6912768" cy="5791484"/>
          </a:xfrm>
          <a:prstGeom prst="rect">
            <a:avLst/>
          </a:prstGeom>
        </p:spPr>
      </p:pic>
      <p:sp>
        <p:nvSpPr>
          <p:cNvPr id="3" name="Dikdörtgen 2"/>
          <p:cNvSpPr/>
          <p:nvPr/>
        </p:nvSpPr>
        <p:spPr>
          <a:xfrm>
            <a:off x="291468" y="5610200"/>
            <a:ext cx="9685076" cy="1815882"/>
          </a:xfrm>
          <a:prstGeom prst="rect">
            <a:avLst/>
          </a:prstGeom>
        </p:spPr>
        <p:txBody>
          <a:bodyPr wrap="square">
            <a:spAutoFit/>
          </a:bodyPr>
          <a:lstStyle/>
          <a:p>
            <a:r>
              <a:rPr lang="tr-TR" dirty="0" err="1">
                <a:solidFill>
                  <a:srgbClr val="444444"/>
                </a:solidFill>
                <a:latin typeface="helvetica" panose="020B0604020202020204" pitchFamily="34" charset="0"/>
              </a:rPr>
              <a:t>Justin</a:t>
            </a:r>
            <a:r>
              <a:rPr lang="tr-TR" dirty="0">
                <a:solidFill>
                  <a:srgbClr val="444444"/>
                </a:solidFill>
                <a:latin typeface="helvetica" panose="020B0604020202020204" pitchFamily="34" charset="0"/>
              </a:rPr>
              <a:t> </a:t>
            </a:r>
            <a:r>
              <a:rPr lang="tr-TR" dirty="0" err="1">
                <a:solidFill>
                  <a:srgbClr val="444444"/>
                </a:solidFill>
                <a:latin typeface="helvetica" panose="020B0604020202020204" pitchFamily="34" charset="0"/>
              </a:rPr>
              <a:t>Kruger</a:t>
            </a:r>
            <a:r>
              <a:rPr lang="tr-TR" dirty="0">
                <a:solidFill>
                  <a:srgbClr val="444444"/>
                </a:solidFill>
                <a:latin typeface="helvetica" panose="020B0604020202020204" pitchFamily="34" charset="0"/>
              </a:rPr>
              <a:t> ve David </a:t>
            </a:r>
            <a:r>
              <a:rPr lang="tr-TR" dirty="0" err="1">
                <a:solidFill>
                  <a:srgbClr val="444444"/>
                </a:solidFill>
                <a:latin typeface="helvetica" panose="020B0604020202020204" pitchFamily="34" charset="0"/>
              </a:rPr>
              <a:t>Dunning</a:t>
            </a:r>
            <a:r>
              <a:rPr lang="tr-TR" dirty="0">
                <a:solidFill>
                  <a:srgbClr val="444444"/>
                </a:solidFill>
                <a:latin typeface="helvetica" panose="020B0604020202020204" pitchFamily="34" charset="0"/>
              </a:rPr>
              <a:t> adlı iki ABD'li bu hissi çok yaşamış olacak ki, iki psikiyatri uzmanı, bir teori ortaya attı: "Cehalet, gerçek bilginin aksine, bireyin kendine olan güvenini artırır.</a:t>
            </a:r>
          </a:p>
          <a:p>
            <a:r>
              <a:rPr lang="tr-TR" dirty="0"/>
              <a:t>Niteliksiz insanlar, niteliklerini abartma eğilimindedir. Niteliksiz insanlar, gerçekten nitelikli insanların niteliklerini görüp anlamaktan da acizdirler. Eğer nitelikleri, belli bir eğitimle artırılırsa, aynı niteliksiz insanlar, </a:t>
            </a:r>
            <a:r>
              <a:rPr lang="tr-TR" dirty="0" err="1"/>
              <a:t>niteliksizliklerinin</a:t>
            </a:r>
            <a:r>
              <a:rPr lang="tr-TR" dirty="0"/>
              <a:t> farkına varmaya başlarlar.</a:t>
            </a:r>
          </a:p>
          <a:p>
            <a:pPr fontAlgn="base"/>
            <a:r>
              <a:rPr lang="tr-TR" dirty="0"/>
              <a:t>Grafikte de görüleceği üzere düşeyde görülen kendine güven, deneyim sıfır civarında iken %100’lerde, deneyim arttıkça aksine düşüyor. O kadar ki, uzmanken bile kendine güven cahilken ki kadar değil.</a:t>
            </a:r>
          </a:p>
          <a:p>
            <a:pPr fontAlgn="base"/>
            <a:r>
              <a:rPr lang="tr-TR" b="1" dirty="0"/>
              <a:t>Mütevaziliğiniz girişimciliğinizin ortaya çıkmasına engel olmasın. Yoksa meydan, bu kadar kötüleri hak etmiyor.</a:t>
            </a:r>
          </a:p>
        </p:txBody>
      </p:sp>
    </p:spTree>
    <p:extLst>
      <p:ext uri="{BB962C8B-B14F-4D97-AF65-F5344CB8AC3E}">
        <p14:creationId xmlns:p14="http://schemas.microsoft.com/office/powerpoint/2010/main" val="3464332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468900" y="1329950"/>
            <a:ext cx="9299974" cy="2476849"/>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Doğru İş Fikri Seçmek</a:t>
            </a:r>
          </a:p>
        </p:txBody>
      </p:sp>
    </p:spTree>
    <p:extLst>
      <p:ext uri="{BB962C8B-B14F-4D97-AF65-F5344CB8AC3E}">
        <p14:creationId xmlns:p14="http://schemas.microsoft.com/office/powerpoint/2010/main" val="4159190095"/>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7325" y="372175"/>
            <a:ext cx="8373524"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İyi bir İş Fikri Nedir?</a:t>
            </a:r>
          </a:p>
        </p:txBody>
      </p:sp>
      <p:sp>
        <p:nvSpPr>
          <p:cNvPr id="25" name="Shape 25"/>
          <p:cNvSpPr txBox="1"/>
          <p:nvPr/>
        </p:nvSpPr>
        <p:spPr>
          <a:xfrm>
            <a:off x="771750" y="929680"/>
            <a:ext cx="8943399" cy="1499649"/>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2800" dirty="0" err="1">
                <a:solidFill>
                  <a:srgbClr val="000000"/>
                </a:solidFill>
                <a:latin typeface="Arial"/>
                <a:ea typeface="Arial"/>
                <a:cs typeface="Arial"/>
                <a:sym typeface="Arial"/>
              </a:rPr>
              <a:t>İş</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fikri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satılabilir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ürün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veya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hizmete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dönüştürmektir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Sadece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fikre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sahip</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olmak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yeterli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değildir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fikirlerin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uygulamaya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konulması</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gerekir</a:t>
            </a:r>
            <a:r>
              <a:rPr lang="en-US" sz="2800" dirty="0">
                <a:solidFill>
                  <a:srgbClr val="000000"/>
                </a:solidFill>
                <a:latin typeface="Arial"/>
                <a:ea typeface="Arial"/>
                <a:cs typeface="Arial"/>
                <a:sym typeface="Arial"/>
              </a:rPr>
              <a:t>. </a:t>
            </a:r>
          </a:p>
        </p:txBody>
      </p:sp>
      <p:sp>
        <p:nvSpPr>
          <p:cNvPr id="26" name="Shape 26"/>
          <p:cNvSpPr txBox="1"/>
          <p:nvPr/>
        </p:nvSpPr>
        <p:spPr>
          <a:xfrm>
            <a:off x="890625" y="2585864"/>
            <a:ext cx="8731724" cy="4985462"/>
          </a:xfrm>
          <a:prstGeom prst="rect">
            <a:avLst/>
          </a:prstGeom>
        </p:spPr>
        <p:txBody>
          <a:bodyPr lIns="38100" tIns="38100" rIns="38100" bIns="38100" anchor="ctr" anchorCtr="0">
            <a:noAutofit/>
          </a:bodyPr>
          <a:lstStyle/>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İş</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yapmayı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seviyorsunuz</a:t>
            </a:r>
            <a:endParaRPr lang="en-US" sz="3111"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İş</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yapma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beceriniz</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var</a:t>
            </a:r>
            <a:endParaRPr lang="en-US" sz="3111"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İnsanların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ihtiyacı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olan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bir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ürün</a:t>
            </a:r>
            <a:r>
              <a:rPr lang="en-US" sz="3111" dirty="0">
                <a:solidFill>
                  <a:srgbClr val="000000"/>
                </a:solidFill>
                <a:latin typeface="Arial"/>
                <a:ea typeface="Arial"/>
                <a:cs typeface="Arial"/>
                <a:sym typeface="Arial"/>
              </a:rPr>
              <a:t>/</a:t>
            </a:r>
            <a:r>
              <a:rPr lang="en-US" sz="3111" dirty="0" err="1">
                <a:solidFill>
                  <a:srgbClr val="000000"/>
                </a:solidFill>
                <a:latin typeface="Arial"/>
                <a:ea typeface="Arial"/>
                <a:cs typeface="Arial"/>
                <a:sym typeface="Arial"/>
              </a:rPr>
              <a:t>hizmet</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sunmak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istiyorsunuz</a:t>
            </a:r>
            <a:endParaRPr lang="en-US" sz="3111"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İş</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için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doğru</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insanları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tanıyorsunuz</a:t>
            </a:r>
            <a:endParaRPr lang="en-US" sz="3111"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Ürün</a:t>
            </a:r>
            <a:r>
              <a:rPr lang="en-US" sz="3111" dirty="0">
                <a:solidFill>
                  <a:srgbClr val="000000"/>
                </a:solidFill>
                <a:latin typeface="Arial"/>
                <a:ea typeface="Arial"/>
                <a:cs typeface="Arial"/>
                <a:sym typeface="Arial"/>
              </a:rPr>
              <a:t>/</a:t>
            </a:r>
            <a:r>
              <a:rPr lang="en-US" sz="3111" dirty="0" err="1">
                <a:solidFill>
                  <a:srgbClr val="000000"/>
                </a:solidFill>
                <a:latin typeface="Arial"/>
                <a:ea typeface="Arial"/>
                <a:cs typeface="Arial"/>
                <a:sym typeface="Arial"/>
              </a:rPr>
              <a:t>hizmetiniz</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piyasada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olanlardan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farklı</a:t>
            </a:r>
            <a:endParaRPr lang="en-US" sz="3111"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Ürün</a:t>
            </a:r>
            <a:r>
              <a:rPr lang="en-US" sz="3111" dirty="0">
                <a:solidFill>
                  <a:srgbClr val="000000"/>
                </a:solidFill>
                <a:latin typeface="Arial"/>
                <a:ea typeface="Arial"/>
                <a:cs typeface="Arial"/>
                <a:sym typeface="Arial"/>
              </a:rPr>
              <a:t>/</a:t>
            </a:r>
            <a:r>
              <a:rPr lang="en-US" sz="3111" dirty="0" err="1">
                <a:solidFill>
                  <a:srgbClr val="000000"/>
                </a:solidFill>
                <a:latin typeface="Arial"/>
                <a:ea typeface="Arial"/>
                <a:cs typeface="Arial"/>
                <a:sym typeface="Arial"/>
              </a:rPr>
              <a:t>hizmetinize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ihtiyacı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olan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yeterince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müşteri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var</a:t>
            </a:r>
            <a:endParaRPr lang="en-US" sz="3111"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Potansiyel</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müşterilerinizi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biliyorsunuz</a:t>
            </a:r>
            <a:endParaRPr lang="en-US" sz="311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19690078"/>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77325" y="372175"/>
            <a:ext cx="9089924"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fikrini seçmek ….</a:t>
            </a:r>
          </a:p>
        </p:txBody>
      </p:sp>
      <p:sp>
        <p:nvSpPr>
          <p:cNvPr id="32" name="Shape 32"/>
          <p:cNvSpPr txBox="1"/>
          <p:nvPr/>
        </p:nvSpPr>
        <p:spPr>
          <a:xfrm>
            <a:off x="719650" y="1321150"/>
            <a:ext cx="9031325" cy="1025150"/>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Bildiğim ve yapabileceğim işler neler olabilir ?...</a:t>
            </a:r>
          </a:p>
        </p:txBody>
      </p:sp>
      <p:sp>
        <p:nvSpPr>
          <p:cNvPr id="33" name="Shape 33"/>
          <p:cNvSpPr/>
          <p:nvPr/>
        </p:nvSpPr>
        <p:spPr>
          <a:xfrm>
            <a:off x="722900" y="2603500"/>
            <a:ext cx="2452074" cy="4572000"/>
          </a:xfrm>
          <a:prstGeom prst="rect">
            <a:avLst/>
          </a:prstGeom>
          <a:blipFill>
            <a:blip r:embed="rId3"/>
            <a:stretch>
              <a:fillRect/>
            </a:stretch>
          </a:blipFill>
        </p:spPr>
      </p:sp>
      <p:sp>
        <p:nvSpPr>
          <p:cNvPr id="34" name="Shape 34"/>
          <p:cNvSpPr/>
          <p:nvPr/>
        </p:nvSpPr>
        <p:spPr>
          <a:xfrm>
            <a:off x="3751375" y="2688150"/>
            <a:ext cx="2999150" cy="4328575"/>
          </a:xfrm>
          <a:prstGeom prst="rect">
            <a:avLst/>
          </a:prstGeom>
          <a:blipFill>
            <a:blip r:embed="rId4"/>
            <a:stretch>
              <a:fillRect/>
            </a:stretch>
          </a:blipFill>
        </p:spPr>
      </p:sp>
      <p:sp>
        <p:nvSpPr>
          <p:cNvPr id="35" name="Shape 35"/>
          <p:cNvSpPr/>
          <p:nvPr/>
        </p:nvSpPr>
        <p:spPr>
          <a:xfrm>
            <a:off x="6926375" y="2688150"/>
            <a:ext cx="2647449" cy="4243899"/>
          </a:xfrm>
          <a:prstGeom prst="rect">
            <a:avLst/>
          </a:prstGeom>
          <a:blipFill>
            <a:blip r:embed="rId5"/>
            <a:stretch>
              <a:fillRect/>
            </a:stretch>
          </a:blipFill>
        </p:spPr>
      </p:sp>
    </p:spTree>
    <p:extLst>
      <p:ext uri="{BB962C8B-B14F-4D97-AF65-F5344CB8AC3E}">
        <p14:creationId xmlns:p14="http://schemas.microsoft.com/office/powerpoint/2010/main" val="3481712876"/>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77325" y="372175"/>
            <a:ext cx="9089924"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Fikirlerini Elemek</a:t>
            </a:r>
          </a:p>
        </p:txBody>
      </p:sp>
      <p:sp>
        <p:nvSpPr>
          <p:cNvPr id="41" name="Shape 41"/>
          <p:cNvSpPr txBox="1"/>
          <p:nvPr/>
        </p:nvSpPr>
        <p:spPr>
          <a:xfrm>
            <a:off x="641500" y="1321150"/>
            <a:ext cx="5084549" cy="5519549"/>
          </a:xfrm>
          <a:prstGeom prst="rect">
            <a:avLst/>
          </a:prstGeom>
        </p:spPr>
        <p:txBody>
          <a:bodyPr lIns="38100" tIns="38100" rIns="38100" bIns="38100" anchor="t" anchorCtr="0">
            <a:noAutofit/>
          </a:bodyPr>
          <a:lstStyle/>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
En uygun iş fikrini bulmak için aşağıdaki yöntemler kullanılabilinir:</a:t>
            </a:r>
          </a:p>
          <a:p>
            <a:endParaRPr lang="en-US" sz="2666">
              <a:solidFill>
                <a:srgbClr val="000000"/>
              </a:solidFill>
              <a:latin typeface="Arial"/>
              <a:ea typeface="Arial"/>
              <a:cs typeface="Arial"/>
              <a:sym typeface="Arial"/>
            </a:endParaRP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Fikirleri tarafsız olarak değerlendirmek.</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Riski hesaplamak</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Yapılabilir olmayan fikirleri elemek.</a:t>
            </a:r>
          </a:p>
          <a:p>
            <a:pPr marL="381000" marR="0" lvl="0" indent="-220133" algn="l">
              <a:lnSpc>
                <a:spcPct val="107812"/>
              </a:lnSpc>
              <a:spcBef>
                <a:spcPts val="604"/>
              </a:spcBef>
              <a:spcAft>
                <a:spcPts val="604"/>
              </a:spcAft>
              <a:buClr>
                <a:srgbClr val="000000"/>
              </a:buClr>
              <a:buSzPct val="164609"/>
              <a:buFont typeface="Arial"/>
              <a:buChar char="•"/>
            </a:pPr>
            <a:r>
              <a:rPr lang="en-US" sz="2666">
                <a:solidFill>
                  <a:srgbClr val="000000"/>
                </a:solidFill>
                <a:latin typeface="Arial"/>
                <a:ea typeface="Arial"/>
                <a:cs typeface="Arial"/>
                <a:sym typeface="Arial"/>
              </a:rPr>
              <a:t>Gerçeklerden uzaklaşmamak,</a:t>
            </a: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p:txBody>
      </p:sp>
      <p:sp>
        <p:nvSpPr>
          <p:cNvPr id="42" name="Shape 42"/>
          <p:cNvSpPr/>
          <p:nvPr/>
        </p:nvSpPr>
        <p:spPr>
          <a:xfrm>
            <a:off x="5812675" y="2042575"/>
            <a:ext cx="3702525" cy="4011075"/>
          </a:xfrm>
          <a:prstGeom prst="rect">
            <a:avLst/>
          </a:prstGeom>
          <a:blipFill>
            <a:blip r:embed="rId3"/>
            <a:stretch>
              <a:fillRect/>
            </a:stretch>
          </a:blipFill>
        </p:spPr>
      </p:sp>
    </p:spTree>
    <p:extLst>
      <p:ext uri="{BB962C8B-B14F-4D97-AF65-F5344CB8AC3E}">
        <p14:creationId xmlns:p14="http://schemas.microsoft.com/office/powerpoint/2010/main" val="2979216207"/>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501475" y="128750"/>
            <a:ext cx="9558850" cy="877000"/>
          </a:xfrm>
          <a:prstGeom prst="rect">
            <a:avLst/>
          </a:prstGeom>
        </p:spPr>
        <p:txBody>
          <a:bodyPr lIns="38100" tIns="38100" rIns="38100" bIns="38100" anchor="b"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3 iş fikrinin incelenmesi</a:t>
            </a:r>
          </a:p>
        </p:txBody>
      </p:sp>
      <p:sp>
        <p:nvSpPr>
          <p:cNvPr id="48" name="Shape 48"/>
          <p:cNvSpPr txBox="1"/>
          <p:nvPr/>
        </p:nvSpPr>
        <p:spPr>
          <a:xfrm>
            <a:off x="595900" y="929680"/>
            <a:ext cx="4465825" cy="4958624"/>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dirty="0" err="1">
                <a:solidFill>
                  <a:srgbClr val="000000"/>
                </a:solidFill>
                <a:latin typeface="Arial"/>
                <a:ea typeface="Arial"/>
                <a:cs typeface="Arial"/>
                <a:sym typeface="Arial"/>
              </a:rPr>
              <a:t>Pek</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çok</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iş</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fikri</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geliştirebilirsiniz</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ancak</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karar</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vermeyi</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kolaylaştırmak</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için</a:t>
            </a:r>
            <a:r>
              <a:rPr lang="en-US" sz="4000" dirty="0">
                <a:solidFill>
                  <a:srgbClr val="000000"/>
                </a:solidFill>
                <a:latin typeface="Arial"/>
                <a:ea typeface="Arial"/>
                <a:cs typeface="Arial"/>
                <a:sym typeface="Arial"/>
              </a:rPr>
              <a:t> en </a:t>
            </a:r>
            <a:r>
              <a:rPr lang="en-US" sz="4000" dirty="0" err="1">
                <a:solidFill>
                  <a:srgbClr val="000000"/>
                </a:solidFill>
                <a:latin typeface="Arial"/>
                <a:ea typeface="Arial"/>
                <a:cs typeface="Arial"/>
                <a:sym typeface="Arial"/>
              </a:rPr>
              <a:t>güçlü</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olduğuna</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inandığınız</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üçünü</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seçiniz</a:t>
            </a:r>
            <a:r>
              <a:rPr lang="en-US" sz="4000" dirty="0">
                <a:solidFill>
                  <a:srgbClr val="000000"/>
                </a:solidFill>
                <a:latin typeface="Arial"/>
                <a:ea typeface="Arial"/>
                <a:cs typeface="Arial"/>
                <a:sym typeface="Arial"/>
              </a:rPr>
              <a:t>…</a:t>
            </a:r>
          </a:p>
        </p:txBody>
      </p:sp>
      <p:sp>
        <p:nvSpPr>
          <p:cNvPr id="49" name="Shape 49"/>
          <p:cNvSpPr/>
          <p:nvPr/>
        </p:nvSpPr>
        <p:spPr>
          <a:xfrm>
            <a:off x="6037375" y="1566325"/>
            <a:ext cx="3428999" cy="5207000"/>
          </a:xfrm>
          <a:prstGeom prst="rect">
            <a:avLst/>
          </a:prstGeom>
          <a:blipFill>
            <a:blip r:embed="rId3"/>
            <a:stretch>
              <a:fillRect/>
            </a:stretch>
          </a:blipFill>
        </p:spPr>
      </p:sp>
    </p:spTree>
    <p:extLst>
      <p:ext uri="{BB962C8B-B14F-4D97-AF65-F5344CB8AC3E}">
        <p14:creationId xmlns:p14="http://schemas.microsoft.com/office/powerpoint/2010/main" val="2462922329"/>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501475" y="128750"/>
            <a:ext cx="9558850" cy="877000"/>
          </a:xfrm>
          <a:prstGeom prst="rect">
            <a:avLst/>
          </a:prstGeom>
        </p:spPr>
        <p:txBody>
          <a:bodyPr lIns="38100" tIns="38100" rIns="38100" bIns="38100" anchor="b"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3 iş fikrinin incelenmesi</a:t>
            </a:r>
          </a:p>
        </p:txBody>
      </p:sp>
      <p:sp>
        <p:nvSpPr>
          <p:cNvPr id="55" name="Shape 55"/>
          <p:cNvSpPr txBox="1"/>
          <p:nvPr/>
        </p:nvSpPr>
        <p:spPr>
          <a:xfrm>
            <a:off x="595900" y="1220600"/>
            <a:ext cx="8972700" cy="5770024"/>
          </a:xfrm>
          <a:prstGeom prst="rect">
            <a:avLst/>
          </a:prstGeom>
        </p:spPr>
        <p:txBody>
          <a:bodyPr lIns="38100" tIns="38100" rIns="38100" bIns="38100" anchor="t" anchorCtr="0">
            <a:noAutofit/>
          </a:bodyPr>
          <a:lstStyle/>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Ürün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yada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hizmeti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tanımlayın</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Ürün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yada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hizmetin</a:t>
            </a:r>
            <a:r>
              <a:rPr lang="en-US" sz="2800" dirty="0">
                <a:solidFill>
                  <a:srgbClr val="000000"/>
                </a:solidFill>
                <a:latin typeface="Arial"/>
                <a:ea typeface="Arial"/>
                <a:cs typeface="Arial"/>
                <a:sym typeface="Arial"/>
              </a:rPr>
              <a:t> en </a:t>
            </a:r>
            <a:r>
              <a:rPr lang="en-US" sz="2800" dirty="0" err="1">
                <a:solidFill>
                  <a:srgbClr val="000000"/>
                </a:solidFill>
                <a:latin typeface="Arial"/>
                <a:ea typeface="Arial"/>
                <a:cs typeface="Arial"/>
                <a:sym typeface="Arial"/>
              </a:rPr>
              <a:t>önemli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özelliğini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tanımlayın</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Ürün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yada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hizmetinizin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farkı</a:t>
            </a:r>
            <a:r>
              <a:rPr lang="en-US" sz="2800" dirty="0">
                <a:solidFill>
                  <a:srgbClr val="000000"/>
                </a:solidFill>
                <a:latin typeface="Arial"/>
                <a:ea typeface="Arial"/>
                <a:cs typeface="Arial"/>
                <a:sym typeface="Arial"/>
              </a:rPr>
              <a:t> ne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Potansiyel</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müşteriniz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kim</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Pazarın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büyüklüğü</a:t>
            </a:r>
            <a:r>
              <a:rPr lang="en-US" sz="2800" dirty="0">
                <a:solidFill>
                  <a:srgbClr val="000000"/>
                </a:solidFill>
                <a:latin typeface="Arial"/>
                <a:ea typeface="Arial"/>
                <a:cs typeface="Arial"/>
                <a:sym typeface="Arial"/>
              </a:rPr>
              <a:t> ne </a:t>
            </a:r>
            <a:r>
              <a:rPr lang="en-US" sz="2800" dirty="0" err="1">
                <a:solidFill>
                  <a:srgbClr val="000000"/>
                </a:solidFill>
                <a:latin typeface="Arial"/>
                <a:ea typeface="Arial"/>
                <a:cs typeface="Arial"/>
                <a:sym typeface="Arial"/>
              </a:rPr>
              <a:t>kadar</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Ürün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yada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hizmeti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hangi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fiyattan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satacaksınız</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a:solidFill>
                  <a:srgbClr val="000000"/>
                </a:solidFill>
                <a:latin typeface="Arial"/>
                <a:ea typeface="Arial"/>
                <a:cs typeface="Arial"/>
                <a:sym typeface="Arial"/>
              </a:rPr>
              <a:t>Bu </a:t>
            </a:r>
            <a:r>
              <a:rPr lang="en-US" sz="2800" dirty="0" err="1">
                <a:solidFill>
                  <a:srgbClr val="000000"/>
                </a:solidFill>
                <a:latin typeface="Arial"/>
                <a:ea typeface="Arial"/>
                <a:cs typeface="Arial"/>
                <a:sym typeface="Arial"/>
              </a:rPr>
              <a:t>işi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nerede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yapacaksınız</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a:solidFill>
                  <a:srgbClr val="000000"/>
                </a:solidFill>
                <a:latin typeface="Arial"/>
                <a:ea typeface="Arial"/>
                <a:cs typeface="Arial"/>
                <a:sym typeface="Arial"/>
              </a:rPr>
              <a:t>Size </a:t>
            </a:r>
            <a:r>
              <a:rPr lang="en-US" sz="2800" dirty="0" err="1">
                <a:solidFill>
                  <a:srgbClr val="000000"/>
                </a:solidFill>
                <a:latin typeface="Arial"/>
                <a:ea typeface="Arial"/>
                <a:cs typeface="Arial"/>
                <a:sym typeface="Arial"/>
              </a:rPr>
              <a:t>kimler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yardımcı</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olabilir</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İşe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başlamak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içim</a:t>
            </a:r>
            <a:r>
              <a:rPr lang="en-US" sz="2800" dirty="0">
                <a:solidFill>
                  <a:srgbClr val="000000"/>
                </a:solidFill>
                <a:latin typeface="Arial"/>
                <a:ea typeface="Arial"/>
                <a:cs typeface="Arial"/>
                <a:sym typeface="Arial"/>
              </a:rPr>
              <a:t> ne </a:t>
            </a:r>
            <a:r>
              <a:rPr lang="en-US" sz="2800" dirty="0" err="1">
                <a:solidFill>
                  <a:srgbClr val="000000"/>
                </a:solidFill>
                <a:latin typeface="Arial"/>
                <a:ea typeface="Arial"/>
                <a:cs typeface="Arial"/>
                <a:sym typeface="Arial"/>
              </a:rPr>
              <a:t>kadar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paraya</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ihtiyacınız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var</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err="1">
                <a:solidFill>
                  <a:srgbClr val="000000"/>
                </a:solidFill>
                <a:latin typeface="Arial"/>
                <a:ea typeface="Arial"/>
                <a:cs typeface="Arial"/>
                <a:sym typeface="Arial"/>
              </a:rPr>
              <a:t>İşe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başlamak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için</a:t>
            </a:r>
            <a:r>
              <a:rPr lang="en-US" sz="2800" dirty="0">
                <a:solidFill>
                  <a:srgbClr val="000000"/>
                </a:solidFill>
                <a:latin typeface="Arial"/>
                <a:ea typeface="Arial"/>
                <a:cs typeface="Arial"/>
                <a:sym typeface="Arial"/>
              </a:rPr>
              <a:t> ne </a:t>
            </a:r>
            <a:r>
              <a:rPr lang="en-US" sz="2800" dirty="0" err="1">
                <a:solidFill>
                  <a:srgbClr val="000000"/>
                </a:solidFill>
                <a:latin typeface="Arial"/>
                <a:ea typeface="Arial"/>
                <a:cs typeface="Arial"/>
                <a:sym typeface="Arial"/>
              </a:rPr>
              <a:t>kadar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paranız</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var</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a:solidFill>
                  <a:srgbClr val="000000"/>
                </a:solidFill>
                <a:latin typeface="Arial"/>
                <a:ea typeface="Arial"/>
                <a:cs typeface="Arial"/>
                <a:sym typeface="Arial"/>
              </a:rPr>
              <a:t>Bu </a:t>
            </a:r>
            <a:r>
              <a:rPr lang="en-US" sz="2800" dirty="0" err="1">
                <a:solidFill>
                  <a:srgbClr val="000000"/>
                </a:solidFill>
                <a:latin typeface="Arial"/>
                <a:ea typeface="Arial"/>
                <a:cs typeface="Arial"/>
                <a:sym typeface="Arial"/>
              </a:rPr>
              <a:t>işin</a:t>
            </a:r>
            <a:r>
              <a:rPr lang="en-US" sz="2800" dirty="0">
                <a:solidFill>
                  <a:srgbClr val="000000"/>
                </a:solidFill>
                <a:latin typeface="Arial"/>
                <a:ea typeface="Arial"/>
                <a:cs typeface="Arial"/>
                <a:sym typeface="Arial"/>
              </a:rPr>
              <a:t> ne </a:t>
            </a:r>
            <a:r>
              <a:rPr lang="en-US" sz="2800" dirty="0" err="1">
                <a:solidFill>
                  <a:srgbClr val="000000"/>
                </a:solidFill>
                <a:latin typeface="Arial"/>
                <a:ea typeface="Arial"/>
                <a:cs typeface="Arial"/>
                <a:sym typeface="Arial"/>
              </a:rPr>
              <a:t>riski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var</a:t>
            </a:r>
            <a:r>
              <a:rPr lang="en-US" sz="2800" dirty="0">
                <a:solidFill>
                  <a:srgbClr val="000000"/>
                </a:solidFill>
                <a:latin typeface="Arial"/>
                <a:ea typeface="Arial"/>
                <a:cs typeface="Arial"/>
                <a:sym typeface="Arial"/>
              </a:rPr>
              <a:t> ?</a:t>
            </a:r>
          </a:p>
          <a:p>
            <a:pPr marL="381000" marR="0" lvl="0" indent="-248355" algn="l">
              <a:lnSpc>
                <a:spcPct val="120089"/>
              </a:lnSpc>
              <a:spcBef>
                <a:spcPts val="0"/>
              </a:spcBef>
              <a:spcAft>
                <a:spcPts val="0"/>
              </a:spcAft>
              <a:buClr>
                <a:srgbClr val="000000"/>
              </a:buClr>
              <a:buSzPct val="167264"/>
              <a:buFont typeface="Arial"/>
              <a:buChar char="•"/>
            </a:pPr>
            <a:r>
              <a:rPr lang="en-US" sz="2800" dirty="0">
                <a:solidFill>
                  <a:srgbClr val="000000"/>
                </a:solidFill>
                <a:latin typeface="Arial"/>
                <a:ea typeface="Arial"/>
                <a:cs typeface="Arial"/>
                <a:sym typeface="Arial"/>
              </a:rPr>
              <a:t>Bu </a:t>
            </a:r>
            <a:r>
              <a:rPr lang="en-US" sz="2800" dirty="0" err="1">
                <a:solidFill>
                  <a:srgbClr val="000000"/>
                </a:solidFill>
                <a:latin typeface="Arial"/>
                <a:ea typeface="Arial"/>
                <a:cs typeface="Arial"/>
                <a:sym typeface="Arial"/>
              </a:rPr>
              <a:t>işi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yaparken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beceri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bilgi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ekipman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gerekiyor</a:t>
            </a:r>
            <a:r>
              <a:rPr lang="en-US" sz="2800" dirty="0">
                <a:solidFill>
                  <a:srgbClr val="000000"/>
                </a:solidFill>
                <a:latin typeface="Arial"/>
                <a:ea typeface="Arial"/>
                <a:cs typeface="Arial"/>
                <a:sym typeface="Arial"/>
              </a:rPr>
              <a:t> mu ?</a:t>
            </a:r>
          </a:p>
        </p:txBody>
      </p:sp>
    </p:spTree>
    <p:extLst>
      <p:ext uri="{BB962C8B-B14F-4D97-AF65-F5344CB8AC3E}">
        <p14:creationId xmlns:p14="http://schemas.microsoft.com/office/powerpoint/2010/main" val="2736326584"/>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75825" y="372175"/>
            <a:ext cx="9558850" cy="635350"/>
          </a:xfrm>
          <a:prstGeom prst="rect">
            <a:avLst/>
          </a:prstGeom>
        </p:spPr>
        <p:txBody>
          <a:bodyPr lIns="38100" tIns="38100" rIns="38100" bIns="38100" anchor="b"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Avantaj ve Dezavantajları</a:t>
            </a:r>
          </a:p>
        </p:txBody>
      </p:sp>
      <p:sp>
        <p:nvSpPr>
          <p:cNvPr id="61" name="Shape 61"/>
          <p:cNvSpPr txBox="1"/>
          <p:nvPr/>
        </p:nvSpPr>
        <p:spPr>
          <a:xfrm>
            <a:off x="965525" y="1220600"/>
            <a:ext cx="7569200" cy="1499649"/>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Seçtiğiniz 3 iş fikrinden her birinin avantaj ve dezavantajları belirlenmelidir.</a:t>
            </a:r>
          </a:p>
          <a:p>
            <a:endParaRPr lang="en-US" sz="3111">
              <a:solidFill>
                <a:srgbClr val="000000"/>
              </a:solidFill>
              <a:latin typeface="Arial"/>
              <a:ea typeface="Arial"/>
              <a:cs typeface="Arial"/>
              <a:sym typeface="Arial"/>
            </a:endParaRPr>
          </a:p>
        </p:txBody>
      </p:sp>
      <p:sp>
        <p:nvSpPr>
          <p:cNvPr id="62" name="Shape 62"/>
          <p:cNvSpPr/>
          <p:nvPr/>
        </p:nvSpPr>
        <p:spPr>
          <a:xfrm>
            <a:off x="3819750" y="2846900"/>
            <a:ext cx="2481375" cy="4085149"/>
          </a:xfrm>
          <a:prstGeom prst="rect">
            <a:avLst/>
          </a:prstGeom>
          <a:blipFill>
            <a:blip r:embed="rId3"/>
            <a:stretch>
              <a:fillRect/>
            </a:stretch>
          </a:blipFill>
        </p:spPr>
      </p:sp>
      <p:sp>
        <p:nvSpPr>
          <p:cNvPr id="63" name="Shape 63"/>
          <p:cNvSpPr/>
          <p:nvPr/>
        </p:nvSpPr>
        <p:spPr>
          <a:xfrm>
            <a:off x="6623525" y="2846900"/>
            <a:ext cx="2559525" cy="4169825"/>
          </a:xfrm>
          <a:prstGeom prst="rect">
            <a:avLst/>
          </a:prstGeom>
          <a:blipFill>
            <a:blip r:embed="rId4"/>
            <a:stretch>
              <a:fillRect/>
            </a:stretch>
          </a:blipFill>
        </p:spPr>
      </p:sp>
      <p:sp>
        <p:nvSpPr>
          <p:cNvPr id="64" name="Shape 64"/>
          <p:cNvSpPr/>
          <p:nvPr/>
        </p:nvSpPr>
        <p:spPr>
          <a:xfrm>
            <a:off x="498225" y="2846900"/>
            <a:ext cx="2969825" cy="4085149"/>
          </a:xfrm>
          <a:prstGeom prst="rect">
            <a:avLst/>
          </a:prstGeom>
          <a:blipFill>
            <a:blip r:embed="rId5"/>
            <a:stretch>
              <a:fillRect/>
            </a:stretch>
          </a:blipFill>
        </p:spPr>
      </p:sp>
    </p:spTree>
    <p:extLst>
      <p:ext uri="{BB962C8B-B14F-4D97-AF65-F5344CB8AC3E}">
        <p14:creationId xmlns:p14="http://schemas.microsoft.com/office/powerpoint/2010/main" val="3188841967"/>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77325" y="372175"/>
            <a:ext cx="9089924"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Adım (5): Fikir Değerlendirme</a:t>
            </a:r>
          </a:p>
        </p:txBody>
      </p:sp>
      <p:sp>
        <p:nvSpPr>
          <p:cNvPr id="70" name="Shape 70"/>
          <p:cNvSpPr txBox="1"/>
          <p:nvPr/>
        </p:nvSpPr>
        <p:spPr>
          <a:xfrm>
            <a:off x="669175" y="1141225"/>
            <a:ext cx="8769174" cy="88757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Bir iş fikrini yargılamak için en uygun yol ona farklı açılardan bakarak not vermektir.</a:t>
            </a:r>
          </a:p>
        </p:txBody>
      </p:sp>
      <p:sp>
        <p:nvSpPr>
          <p:cNvPr id="71" name="Shape 71"/>
          <p:cNvSpPr/>
          <p:nvPr/>
        </p:nvSpPr>
        <p:spPr>
          <a:xfrm>
            <a:off x="781525" y="2106075"/>
            <a:ext cx="8821600" cy="4995325"/>
          </a:xfrm>
          <a:prstGeom prst="rect">
            <a:avLst/>
          </a:prstGeom>
          <a:blipFill>
            <a:blip r:embed="rId3"/>
            <a:stretch>
              <a:fillRect/>
            </a:stretch>
          </a:blipFill>
        </p:spPr>
      </p:sp>
      <p:sp>
        <p:nvSpPr>
          <p:cNvPr id="72" name="Shape 72"/>
          <p:cNvSpPr txBox="1"/>
          <p:nvPr/>
        </p:nvSpPr>
        <p:spPr>
          <a:xfrm>
            <a:off x="1821950" y="2129000"/>
            <a:ext cx="3602875" cy="534799"/>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Sorular</a:t>
            </a:r>
          </a:p>
        </p:txBody>
      </p:sp>
      <p:sp>
        <p:nvSpPr>
          <p:cNvPr id="73" name="Shape 73"/>
          <p:cNvSpPr txBox="1"/>
          <p:nvPr/>
        </p:nvSpPr>
        <p:spPr>
          <a:xfrm>
            <a:off x="5384450" y="2129000"/>
            <a:ext cx="144224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Fikir 1</a:t>
            </a:r>
          </a:p>
        </p:txBody>
      </p:sp>
      <p:sp>
        <p:nvSpPr>
          <p:cNvPr id="74" name="Shape 74"/>
          <p:cNvSpPr txBox="1"/>
          <p:nvPr/>
        </p:nvSpPr>
        <p:spPr>
          <a:xfrm>
            <a:off x="6786350" y="2129000"/>
            <a:ext cx="144712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Fikir 2</a:t>
            </a:r>
          </a:p>
        </p:txBody>
      </p:sp>
      <p:sp>
        <p:nvSpPr>
          <p:cNvPr id="75" name="Shape 75"/>
          <p:cNvSpPr txBox="1"/>
          <p:nvPr/>
        </p:nvSpPr>
        <p:spPr>
          <a:xfrm>
            <a:off x="8193125" y="2129000"/>
            <a:ext cx="145039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Fikir 3</a:t>
            </a:r>
          </a:p>
        </p:txBody>
      </p:sp>
      <p:sp>
        <p:nvSpPr>
          <p:cNvPr id="76" name="Shape 76"/>
          <p:cNvSpPr txBox="1"/>
          <p:nvPr/>
        </p:nvSpPr>
        <p:spPr>
          <a:xfrm>
            <a:off x="5384450" y="2358300"/>
            <a:ext cx="318800"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5</a:t>
            </a:r>
          </a:p>
        </p:txBody>
      </p:sp>
      <p:sp>
        <p:nvSpPr>
          <p:cNvPr id="77" name="Shape 77"/>
          <p:cNvSpPr txBox="1"/>
          <p:nvPr/>
        </p:nvSpPr>
        <p:spPr>
          <a:xfrm>
            <a:off x="5662875" y="2358300"/>
            <a:ext cx="32367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4</a:t>
            </a:r>
          </a:p>
        </p:txBody>
      </p:sp>
      <p:sp>
        <p:nvSpPr>
          <p:cNvPr id="78" name="Shape 78"/>
          <p:cNvSpPr txBox="1"/>
          <p:nvPr/>
        </p:nvSpPr>
        <p:spPr>
          <a:xfrm>
            <a:off x="5946200" y="2358300"/>
            <a:ext cx="318800"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3</a:t>
            </a:r>
          </a:p>
        </p:txBody>
      </p:sp>
      <p:sp>
        <p:nvSpPr>
          <p:cNvPr id="79" name="Shape 79"/>
          <p:cNvSpPr txBox="1"/>
          <p:nvPr/>
        </p:nvSpPr>
        <p:spPr>
          <a:xfrm>
            <a:off x="6224625" y="2358300"/>
            <a:ext cx="32367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2</a:t>
            </a:r>
          </a:p>
        </p:txBody>
      </p:sp>
      <p:sp>
        <p:nvSpPr>
          <p:cNvPr id="80" name="Shape 80"/>
          <p:cNvSpPr txBox="1"/>
          <p:nvPr/>
        </p:nvSpPr>
        <p:spPr>
          <a:xfrm>
            <a:off x="6507925" y="2358300"/>
            <a:ext cx="318800"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1</a:t>
            </a:r>
          </a:p>
        </p:txBody>
      </p:sp>
      <p:sp>
        <p:nvSpPr>
          <p:cNvPr id="81" name="Shape 81"/>
          <p:cNvSpPr txBox="1"/>
          <p:nvPr/>
        </p:nvSpPr>
        <p:spPr>
          <a:xfrm>
            <a:off x="6786350" y="2358300"/>
            <a:ext cx="32367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5</a:t>
            </a:r>
          </a:p>
        </p:txBody>
      </p:sp>
      <p:sp>
        <p:nvSpPr>
          <p:cNvPr id="82" name="Shape 82"/>
          <p:cNvSpPr txBox="1"/>
          <p:nvPr/>
        </p:nvSpPr>
        <p:spPr>
          <a:xfrm>
            <a:off x="7069650" y="2358300"/>
            <a:ext cx="318800"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4</a:t>
            </a:r>
          </a:p>
        </p:txBody>
      </p:sp>
      <p:sp>
        <p:nvSpPr>
          <p:cNvPr id="83" name="Shape 83"/>
          <p:cNvSpPr txBox="1"/>
          <p:nvPr/>
        </p:nvSpPr>
        <p:spPr>
          <a:xfrm>
            <a:off x="7348075" y="2358300"/>
            <a:ext cx="32367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3</a:t>
            </a:r>
          </a:p>
        </p:txBody>
      </p:sp>
      <p:sp>
        <p:nvSpPr>
          <p:cNvPr id="84" name="Shape 84"/>
          <p:cNvSpPr txBox="1"/>
          <p:nvPr/>
        </p:nvSpPr>
        <p:spPr>
          <a:xfrm>
            <a:off x="7631375" y="2358300"/>
            <a:ext cx="318800"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2</a:t>
            </a:r>
          </a:p>
        </p:txBody>
      </p:sp>
      <p:sp>
        <p:nvSpPr>
          <p:cNvPr id="85" name="Shape 85"/>
          <p:cNvSpPr txBox="1"/>
          <p:nvPr/>
        </p:nvSpPr>
        <p:spPr>
          <a:xfrm>
            <a:off x="7909800" y="2358300"/>
            <a:ext cx="32367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1</a:t>
            </a:r>
          </a:p>
        </p:txBody>
      </p:sp>
      <p:sp>
        <p:nvSpPr>
          <p:cNvPr id="86" name="Shape 86"/>
          <p:cNvSpPr txBox="1"/>
          <p:nvPr/>
        </p:nvSpPr>
        <p:spPr>
          <a:xfrm>
            <a:off x="8193125" y="2358300"/>
            <a:ext cx="32204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5</a:t>
            </a:r>
          </a:p>
        </p:txBody>
      </p:sp>
      <p:sp>
        <p:nvSpPr>
          <p:cNvPr id="87" name="Shape 87"/>
          <p:cNvSpPr txBox="1"/>
          <p:nvPr/>
        </p:nvSpPr>
        <p:spPr>
          <a:xfrm>
            <a:off x="8474800" y="2358300"/>
            <a:ext cx="325300"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4</a:t>
            </a:r>
          </a:p>
        </p:txBody>
      </p:sp>
      <p:sp>
        <p:nvSpPr>
          <p:cNvPr id="88" name="Shape 88"/>
          <p:cNvSpPr txBox="1"/>
          <p:nvPr/>
        </p:nvSpPr>
        <p:spPr>
          <a:xfrm>
            <a:off x="8759725" y="2358300"/>
            <a:ext cx="32204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3</a:t>
            </a:r>
          </a:p>
        </p:txBody>
      </p:sp>
      <p:sp>
        <p:nvSpPr>
          <p:cNvPr id="89" name="Shape 89"/>
          <p:cNvSpPr txBox="1"/>
          <p:nvPr/>
        </p:nvSpPr>
        <p:spPr>
          <a:xfrm>
            <a:off x="9041400" y="2358300"/>
            <a:ext cx="32204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2</a:t>
            </a:r>
          </a:p>
        </p:txBody>
      </p:sp>
      <p:sp>
        <p:nvSpPr>
          <p:cNvPr id="90" name="Shape 90"/>
          <p:cNvSpPr txBox="1"/>
          <p:nvPr/>
        </p:nvSpPr>
        <p:spPr>
          <a:xfrm>
            <a:off x="9323100" y="2358300"/>
            <a:ext cx="320425"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1</a:t>
            </a:r>
          </a:p>
        </p:txBody>
      </p:sp>
      <p:sp>
        <p:nvSpPr>
          <p:cNvPr id="91" name="Shape 91"/>
          <p:cNvSpPr txBox="1"/>
          <p:nvPr/>
        </p:nvSpPr>
        <p:spPr>
          <a:xfrm>
            <a:off x="814100" y="2587600"/>
            <a:ext cx="1048224" cy="614174"/>
          </a:xfrm>
          <a:prstGeom prst="rect">
            <a:avLst/>
          </a:prstGeom>
        </p:spPr>
        <p:txBody>
          <a:bodyPr lIns="38100" tIns="38100" rIns="38100" bIns="38100" anchor="t" anchorCtr="0">
            <a:noAutofit/>
          </a:bodyPr>
          <a:lstStyle/>
          <a:p>
            <a:pPr marL="0" marR="0" indent="0" algn="ctr">
              <a:lnSpc>
                <a:spcPct val="106944"/>
              </a:lnSpc>
              <a:spcBef>
                <a:spcPts val="0"/>
              </a:spcBef>
              <a:spcAft>
                <a:spcPts val="0"/>
              </a:spcAft>
              <a:buNone/>
            </a:pPr>
            <a:r>
              <a:rPr lang="en-US" sz="1000">
                <a:solidFill>
                  <a:srgbClr val="000000"/>
                </a:solidFill>
                <a:latin typeface="Arial"/>
                <a:ea typeface="Arial"/>
                <a:cs typeface="Arial"/>
                <a:sym typeface="Arial"/>
              </a:rPr>
              <a:t>Kişilik</a:t>
            </a:r>
          </a:p>
        </p:txBody>
      </p:sp>
      <p:sp>
        <p:nvSpPr>
          <p:cNvPr id="92" name="Shape 92"/>
          <p:cNvSpPr txBox="1"/>
          <p:nvPr/>
        </p:nvSpPr>
        <p:spPr>
          <a:xfrm>
            <a:off x="1821950" y="2587600"/>
            <a:ext cx="3602875" cy="303724"/>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Bu işe başlamak için çok isteklisiniz.</a:t>
            </a:r>
          </a:p>
        </p:txBody>
      </p:sp>
      <p:sp>
        <p:nvSpPr>
          <p:cNvPr id="93" name="Shape 93"/>
          <p:cNvSpPr txBox="1"/>
          <p:nvPr/>
        </p:nvSpPr>
        <p:spPr>
          <a:xfrm>
            <a:off x="1821950" y="2815150"/>
            <a:ext cx="3602875" cy="386625"/>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Bu iş için önemli becerileriniz ve bilginiz var.</a:t>
            </a:r>
          </a:p>
        </p:txBody>
      </p:sp>
      <p:sp>
        <p:nvSpPr>
          <p:cNvPr id="94" name="Shape 94"/>
          <p:cNvSpPr txBox="1"/>
          <p:nvPr/>
        </p:nvSpPr>
        <p:spPr>
          <a:xfrm>
            <a:off x="814100" y="3125600"/>
            <a:ext cx="1048224" cy="991649"/>
          </a:xfrm>
          <a:prstGeom prst="rect">
            <a:avLst/>
          </a:prstGeom>
        </p:spPr>
        <p:txBody>
          <a:bodyPr lIns="38100" tIns="38100" rIns="38100" bIns="38100" anchor="t" anchorCtr="0">
            <a:noAutofit/>
          </a:bodyPr>
          <a:lstStyle/>
          <a:p>
            <a:pPr marL="0" marR="0" indent="0" algn="ctr">
              <a:lnSpc>
                <a:spcPct val="106944"/>
              </a:lnSpc>
              <a:spcBef>
                <a:spcPts val="0"/>
              </a:spcBef>
              <a:spcAft>
                <a:spcPts val="0"/>
              </a:spcAft>
              <a:buNone/>
            </a:pPr>
            <a:r>
              <a:rPr lang="en-US" sz="1000">
                <a:solidFill>
                  <a:srgbClr val="000000"/>
                </a:solidFill>
                <a:latin typeface="Arial"/>
                <a:ea typeface="Arial"/>
                <a:cs typeface="Arial"/>
                <a:sym typeface="Arial"/>
              </a:rPr>
              <a:t>Pazar Durumu</a:t>
            </a:r>
          </a:p>
        </p:txBody>
      </p:sp>
      <p:sp>
        <p:nvSpPr>
          <p:cNvPr id="95" name="Shape 95"/>
          <p:cNvSpPr txBox="1"/>
          <p:nvPr/>
        </p:nvSpPr>
        <p:spPr>
          <a:xfrm>
            <a:off x="1821950" y="3125600"/>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Ürün/hizmet için pazar hala büyüyor.</a:t>
            </a:r>
          </a:p>
        </p:txBody>
      </p:sp>
      <p:sp>
        <p:nvSpPr>
          <p:cNvPr id="96" name="Shape 96"/>
          <p:cNvSpPr txBox="1"/>
          <p:nvPr/>
        </p:nvSpPr>
        <p:spPr>
          <a:xfrm>
            <a:off x="1821950" y="3354900"/>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Pazar payı potansiyeli iyi.</a:t>
            </a:r>
          </a:p>
        </p:txBody>
      </p:sp>
      <p:sp>
        <p:nvSpPr>
          <p:cNvPr id="97" name="Shape 97"/>
          <p:cNvSpPr txBox="1"/>
          <p:nvPr/>
        </p:nvSpPr>
        <p:spPr>
          <a:xfrm>
            <a:off x="1821950" y="3584200"/>
            <a:ext cx="3602875" cy="303724"/>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Hammadde kolaylıkla bulunabiliyor.</a:t>
            </a:r>
          </a:p>
        </p:txBody>
      </p:sp>
      <p:sp>
        <p:nvSpPr>
          <p:cNvPr id="98" name="Shape 98"/>
          <p:cNvSpPr txBox="1"/>
          <p:nvPr/>
        </p:nvSpPr>
        <p:spPr>
          <a:xfrm>
            <a:off x="1821950" y="3811750"/>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İş fikri için çok az tanıtım gerekiyor.</a:t>
            </a:r>
          </a:p>
        </p:txBody>
      </p:sp>
      <p:sp>
        <p:nvSpPr>
          <p:cNvPr id="99" name="Shape 99"/>
          <p:cNvSpPr txBox="1"/>
          <p:nvPr/>
        </p:nvSpPr>
        <p:spPr>
          <a:xfrm>
            <a:off x="814100" y="4041050"/>
            <a:ext cx="1048224" cy="386625"/>
          </a:xfrm>
          <a:prstGeom prst="rect">
            <a:avLst/>
          </a:prstGeom>
        </p:spPr>
        <p:txBody>
          <a:bodyPr lIns="38100" tIns="38100" rIns="38100" bIns="38100" anchor="t" anchorCtr="0">
            <a:noAutofit/>
          </a:bodyPr>
          <a:lstStyle/>
          <a:p>
            <a:pPr marL="0" marR="0" indent="0" algn="ctr">
              <a:lnSpc>
                <a:spcPct val="106944"/>
              </a:lnSpc>
              <a:spcBef>
                <a:spcPts val="0"/>
              </a:spcBef>
              <a:spcAft>
                <a:spcPts val="0"/>
              </a:spcAft>
              <a:buNone/>
            </a:pPr>
            <a:r>
              <a:rPr lang="en-US" sz="1000">
                <a:solidFill>
                  <a:srgbClr val="000000"/>
                </a:solidFill>
                <a:latin typeface="Arial"/>
                <a:ea typeface="Arial"/>
                <a:cs typeface="Arial"/>
                <a:sym typeface="Arial"/>
              </a:rPr>
              <a:t>Rekabet</a:t>
            </a:r>
          </a:p>
        </p:txBody>
      </p:sp>
      <p:sp>
        <p:nvSpPr>
          <p:cNvPr id="100" name="Shape 100"/>
          <p:cNvSpPr txBox="1"/>
          <p:nvPr/>
        </p:nvSpPr>
        <p:spPr>
          <a:xfrm>
            <a:off x="1821950" y="4041050"/>
            <a:ext cx="3602875" cy="424978"/>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Rekabet olmasına rağmen iş fikrinin rakiplere gore daha çok avantajı var.</a:t>
            </a:r>
          </a:p>
        </p:txBody>
      </p:sp>
      <p:sp>
        <p:nvSpPr>
          <p:cNvPr id="101" name="Shape 101"/>
          <p:cNvSpPr txBox="1"/>
          <p:nvPr/>
        </p:nvSpPr>
        <p:spPr>
          <a:xfrm>
            <a:off x="814100" y="4351500"/>
            <a:ext cx="1048224" cy="674149"/>
          </a:xfrm>
          <a:prstGeom prst="rect">
            <a:avLst/>
          </a:prstGeom>
        </p:spPr>
        <p:txBody>
          <a:bodyPr lIns="38100" tIns="38100" rIns="38100" bIns="38100" anchor="t" anchorCtr="0">
            <a:noAutofit/>
          </a:bodyPr>
          <a:lstStyle/>
          <a:p>
            <a:pPr marL="0" marR="0" indent="0" algn="ctr">
              <a:lnSpc>
                <a:spcPct val="106944"/>
              </a:lnSpc>
              <a:spcBef>
                <a:spcPts val="0"/>
              </a:spcBef>
              <a:spcAft>
                <a:spcPts val="0"/>
              </a:spcAft>
              <a:buNone/>
            </a:pPr>
            <a:r>
              <a:rPr lang="en-US" sz="1000">
                <a:solidFill>
                  <a:srgbClr val="000000"/>
                </a:solidFill>
                <a:latin typeface="Arial"/>
                <a:ea typeface="Arial"/>
                <a:cs typeface="Arial"/>
                <a:sym typeface="Arial"/>
              </a:rPr>
              <a:t>Teknoloji</a:t>
            </a:r>
          </a:p>
        </p:txBody>
      </p:sp>
      <p:sp>
        <p:nvSpPr>
          <p:cNvPr id="102" name="Shape 102"/>
          <p:cNvSpPr txBox="1"/>
          <p:nvPr/>
        </p:nvSpPr>
        <p:spPr>
          <a:xfrm>
            <a:off x="1821950" y="4351500"/>
            <a:ext cx="3602875" cy="674149"/>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Teknoloji gelişmiş ve kullanılıyor.</a:t>
            </a:r>
          </a:p>
        </p:txBody>
      </p:sp>
      <p:sp>
        <p:nvSpPr>
          <p:cNvPr id="103" name="Shape 103"/>
          <p:cNvSpPr txBox="1"/>
          <p:nvPr/>
        </p:nvSpPr>
        <p:spPr>
          <a:xfrm>
            <a:off x="814100" y="4949450"/>
            <a:ext cx="1048224" cy="991649"/>
          </a:xfrm>
          <a:prstGeom prst="rect">
            <a:avLst/>
          </a:prstGeom>
        </p:spPr>
        <p:txBody>
          <a:bodyPr lIns="38100" tIns="38100" rIns="38100" bIns="38100" anchor="t" anchorCtr="0">
            <a:noAutofit/>
          </a:bodyPr>
          <a:lstStyle/>
          <a:p>
            <a:pPr marL="0" marR="0" indent="0" algn="ctr">
              <a:lnSpc>
                <a:spcPct val="106944"/>
              </a:lnSpc>
              <a:spcBef>
                <a:spcPts val="0"/>
              </a:spcBef>
              <a:spcAft>
                <a:spcPts val="0"/>
              </a:spcAft>
              <a:buNone/>
            </a:pPr>
            <a:r>
              <a:rPr lang="en-US" sz="1000">
                <a:solidFill>
                  <a:srgbClr val="000000"/>
                </a:solidFill>
                <a:latin typeface="Arial"/>
                <a:ea typeface="Arial"/>
                <a:cs typeface="Arial"/>
                <a:sym typeface="Arial"/>
              </a:rPr>
              <a:t>Risk Durumu</a:t>
            </a:r>
          </a:p>
        </p:txBody>
      </p:sp>
      <p:sp>
        <p:nvSpPr>
          <p:cNvPr id="104" name="Shape 104"/>
          <p:cNvSpPr txBox="1"/>
          <p:nvPr/>
        </p:nvSpPr>
        <p:spPr>
          <a:xfrm>
            <a:off x="1821950" y="4949450"/>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İş fikri yasal ve uygulanabilir.</a:t>
            </a:r>
          </a:p>
        </p:txBody>
      </p:sp>
      <p:sp>
        <p:nvSpPr>
          <p:cNvPr id="105" name="Shape 105"/>
          <p:cNvSpPr txBox="1"/>
          <p:nvPr/>
        </p:nvSpPr>
        <p:spPr>
          <a:xfrm>
            <a:off x="1821950" y="5178775"/>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İş fikri şartlara göre uyarlanabilir.</a:t>
            </a:r>
          </a:p>
        </p:txBody>
      </p:sp>
      <p:sp>
        <p:nvSpPr>
          <p:cNvPr id="106" name="Shape 106"/>
          <p:cNvSpPr txBox="1"/>
          <p:nvPr/>
        </p:nvSpPr>
        <p:spPr>
          <a:xfrm>
            <a:off x="1821950" y="5408075"/>
            <a:ext cx="3602875" cy="303724"/>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Bu işi kurmanın riski az.</a:t>
            </a:r>
          </a:p>
        </p:txBody>
      </p:sp>
      <p:sp>
        <p:nvSpPr>
          <p:cNvPr id="107" name="Shape 107"/>
          <p:cNvSpPr txBox="1"/>
          <p:nvPr/>
        </p:nvSpPr>
        <p:spPr>
          <a:xfrm>
            <a:off x="1821950" y="5635625"/>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İş kolaylıkla başlatılabilir.</a:t>
            </a:r>
          </a:p>
        </p:txBody>
      </p:sp>
      <p:sp>
        <p:nvSpPr>
          <p:cNvPr id="108" name="Shape 108"/>
          <p:cNvSpPr txBox="1"/>
          <p:nvPr/>
        </p:nvSpPr>
        <p:spPr>
          <a:xfrm>
            <a:off x="814100" y="5864925"/>
            <a:ext cx="1048224" cy="843474"/>
          </a:xfrm>
          <a:prstGeom prst="rect">
            <a:avLst/>
          </a:prstGeom>
        </p:spPr>
        <p:txBody>
          <a:bodyPr lIns="38100" tIns="38100" rIns="38100" bIns="38100" anchor="t" anchorCtr="0">
            <a:noAutofit/>
          </a:bodyPr>
          <a:lstStyle/>
          <a:p>
            <a:pPr marL="0" marR="0" indent="0" algn="ctr">
              <a:lnSpc>
                <a:spcPct val="106944"/>
              </a:lnSpc>
              <a:spcBef>
                <a:spcPts val="0"/>
              </a:spcBef>
              <a:spcAft>
                <a:spcPts val="0"/>
              </a:spcAft>
              <a:buNone/>
            </a:pPr>
            <a:r>
              <a:rPr lang="en-US" sz="1000">
                <a:solidFill>
                  <a:srgbClr val="000000"/>
                </a:solidFill>
                <a:latin typeface="Arial"/>
                <a:ea typeface="Arial"/>
                <a:cs typeface="Arial"/>
                <a:sym typeface="Arial"/>
              </a:rPr>
              <a:t>Uygulanabilirlik</a:t>
            </a:r>
          </a:p>
        </p:txBody>
      </p:sp>
      <p:sp>
        <p:nvSpPr>
          <p:cNvPr id="109" name="Shape 109"/>
          <p:cNvSpPr txBox="1"/>
          <p:nvPr/>
        </p:nvSpPr>
        <p:spPr>
          <a:xfrm>
            <a:off x="1821950" y="5864925"/>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İşe başlama giderleri uygun.</a:t>
            </a:r>
          </a:p>
        </p:txBody>
      </p:sp>
      <p:sp>
        <p:nvSpPr>
          <p:cNvPr id="110" name="Shape 110"/>
          <p:cNvSpPr txBox="1"/>
          <p:nvPr/>
        </p:nvSpPr>
        <p:spPr>
          <a:xfrm>
            <a:off x="1821950" y="6094225"/>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İşe başlama maliyeti karşılanabilir.</a:t>
            </a:r>
          </a:p>
        </p:txBody>
      </p:sp>
      <p:sp>
        <p:nvSpPr>
          <p:cNvPr id="111" name="Shape 111"/>
          <p:cNvSpPr txBox="1"/>
          <p:nvPr/>
        </p:nvSpPr>
        <p:spPr>
          <a:xfrm>
            <a:off x="1821950" y="6323525"/>
            <a:ext cx="3602875" cy="384874"/>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Yatırımın geri dönüş süresi kısa- 2 yıldan az.</a:t>
            </a:r>
          </a:p>
        </p:txBody>
      </p:sp>
      <p:sp>
        <p:nvSpPr>
          <p:cNvPr id="112" name="Shape 112"/>
          <p:cNvSpPr txBox="1"/>
          <p:nvPr/>
        </p:nvSpPr>
        <p:spPr>
          <a:xfrm>
            <a:off x="1821950" y="6632200"/>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Puanlama</a:t>
            </a:r>
          </a:p>
        </p:txBody>
      </p:sp>
      <p:sp>
        <p:nvSpPr>
          <p:cNvPr id="113" name="Shape 113"/>
          <p:cNvSpPr txBox="1"/>
          <p:nvPr/>
        </p:nvSpPr>
        <p:spPr>
          <a:xfrm>
            <a:off x="1821950" y="6861525"/>
            <a:ext cx="3602875" cy="305500"/>
          </a:xfrm>
          <a:prstGeom prst="rect">
            <a:avLst/>
          </a:prstGeom>
        </p:spPr>
        <p:txBody>
          <a:bodyPr lIns="38100" tIns="38100" rIns="38100" bIns="38100" anchor="t"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En yüksek puan</a:t>
            </a:r>
          </a:p>
        </p:txBody>
      </p:sp>
      <p:sp>
        <p:nvSpPr>
          <p:cNvPr id="114" name="Shape 114"/>
          <p:cNvSpPr txBox="1"/>
          <p:nvPr/>
        </p:nvSpPr>
        <p:spPr>
          <a:xfrm>
            <a:off x="5384450" y="6861525"/>
            <a:ext cx="144224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75 puan</a:t>
            </a:r>
          </a:p>
        </p:txBody>
      </p:sp>
      <p:sp>
        <p:nvSpPr>
          <p:cNvPr id="115" name="Shape 115"/>
          <p:cNvSpPr txBox="1"/>
          <p:nvPr/>
        </p:nvSpPr>
        <p:spPr>
          <a:xfrm>
            <a:off x="6786350" y="6861525"/>
            <a:ext cx="1447124"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75 puan</a:t>
            </a:r>
          </a:p>
        </p:txBody>
      </p:sp>
      <p:sp>
        <p:nvSpPr>
          <p:cNvPr id="116" name="Shape 116"/>
          <p:cNvSpPr txBox="1"/>
          <p:nvPr/>
        </p:nvSpPr>
        <p:spPr>
          <a:xfrm>
            <a:off x="8193125" y="6861525"/>
            <a:ext cx="1450399" cy="305500"/>
          </a:xfrm>
          <a:prstGeom prst="rect">
            <a:avLst/>
          </a:prstGeom>
        </p:spPr>
        <p:txBody>
          <a:bodyPr lIns="38100" tIns="38100" rIns="38100" bIns="38100" anchor="ctr" anchorCtr="0">
            <a:noAutofit/>
          </a:bodyPr>
          <a:lstStyle/>
          <a:p>
            <a:pPr marL="0" marR="0" indent="0" algn="ctr">
              <a:lnSpc>
                <a:spcPct val="107500"/>
              </a:lnSpc>
              <a:spcBef>
                <a:spcPts val="0"/>
              </a:spcBef>
              <a:spcAft>
                <a:spcPts val="0"/>
              </a:spcAft>
              <a:buNone/>
            </a:pPr>
            <a:r>
              <a:rPr lang="en-US" sz="1111">
                <a:solidFill>
                  <a:srgbClr val="000000"/>
                </a:solidFill>
                <a:latin typeface="Arial"/>
                <a:ea typeface="Arial"/>
                <a:cs typeface="Arial"/>
                <a:sym typeface="Arial"/>
              </a:rPr>
              <a:t>75 puan</a:t>
            </a:r>
          </a:p>
        </p:txBody>
      </p:sp>
    </p:spTree>
    <p:extLst>
      <p:ext uri="{BB962C8B-B14F-4D97-AF65-F5344CB8AC3E}">
        <p14:creationId xmlns:p14="http://schemas.microsoft.com/office/powerpoint/2010/main" val="1171634088"/>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77325" y="372175"/>
            <a:ext cx="9089924"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Kararınızı Verin ve Harekete Geçin!!!</a:t>
            </a:r>
          </a:p>
        </p:txBody>
      </p:sp>
      <p:sp>
        <p:nvSpPr>
          <p:cNvPr id="122" name="Shape 122"/>
          <p:cNvSpPr/>
          <p:nvPr/>
        </p:nvSpPr>
        <p:spPr>
          <a:xfrm>
            <a:off x="1016000" y="1566325"/>
            <a:ext cx="3350824" cy="5365724"/>
          </a:xfrm>
          <a:prstGeom prst="rect">
            <a:avLst/>
          </a:prstGeom>
          <a:blipFill>
            <a:blip r:embed="rId3"/>
            <a:stretch>
              <a:fillRect/>
            </a:stretch>
          </a:blipFill>
        </p:spPr>
      </p:sp>
      <p:sp>
        <p:nvSpPr>
          <p:cNvPr id="123" name="Shape 123"/>
          <p:cNvSpPr/>
          <p:nvPr/>
        </p:nvSpPr>
        <p:spPr>
          <a:xfrm>
            <a:off x="5412150" y="1566325"/>
            <a:ext cx="3536449" cy="5365724"/>
          </a:xfrm>
          <a:prstGeom prst="rect">
            <a:avLst/>
          </a:prstGeom>
          <a:blipFill>
            <a:blip r:embed="rId4"/>
            <a:stretch>
              <a:fillRect/>
            </a:stretch>
          </a:blipFill>
        </p:spPr>
      </p:sp>
    </p:spTree>
    <p:extLst>
      <p:ext uri="{BB962C8B-B14F-4D97-AF65-F5344CB8AC3E}">
        <p14:creationId xmlns:p14="http://schemas.microsoft.com/office/powerpoint/2010/main" val="828909534"/>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68900" y="507975"/>
            <a:ext cx="9089924" cy="635350"/>
          </a:xfrm>
          <a:prstGeom prst="rect">
            <a:avLst/>
          </a:prstGeom>
        </p:spPr>
        <p:txBody>
          <a:bodyPr lIns="38100" tIns="38100" rIns="38100" bIns="38100" anchor="b"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İyi bir iş fikri nasıl bulunur?</a:t>
            </a:r>
          </a:p>
        </p:txBody>
      </p:sp>
      <p:sp>
        <p:nvSpPr>
          <p:cNvPr id="129" name="Shape 129"/>
          <p:cNvSpPr txBox="1"/>
          <p:nvPr/>
        </p:nvSpPr>
        <p:spPr>
          <a:xfrm>
            <a:off x="595900" y="1073696"/>
            <a:ext cx="4392549" cy="3000724"/>
          </a:xfrm>
          <a:prstGeom prst="rect">
            <a:avLst/>
          </a:prstGeom>
        </p:spPr>
        <p:txBody>
          <a:bodyPr lIns="38100" tIns="38100" rIns="38100" bIns="38100" anchor="t" anchorCtr="0">
            <a:noAutofit/>
          </a:bodyPr>
          <a:lstStyle/>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Nereden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bakılarak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fikir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edinilir</a:t>
            </a:r>
            <a:r>
              <a:rPr lang="en-US" sz="2666" dirty="0">
                <a:solidFill>
                  <a:srgbClr val="000000"/>
                </a:solidFill>
                <a:latin typeface="Arial"/>
                <a:ea typeface="Arial"/>
                <a:cs typeface="Arial"/>
                <a:sym typeface="Arial"/>
              </a:rPr>
              <a:t>? </a:t>
            </a:r>
          </a:p>
          <a:p>
            <a:endParaRPr lang="en-US" sz="2666" dirty="0">
              <a:solidFill>
                <a:srgbClr val="000000"/>
              </a:solidFill>
              <a:latin typeface="Arial"/>
              <a:ea typeface="Arial"/>
              <a:cs typeface="Arial"/>
              <a:sym typeface="Arial"/>
            </a:endParaRPr>
          </a:p>
          <a:p>
            <a:pPr marL="381000" marR="0" lvl="0" indent="-220133" algn="l">
              <a:lnSpc>
                <a:spcPct val="119791"/>
              </a:lnSpc>
              <a:spcBef>
                <a:spcPts val="0"/>
              </a:spcBef>
              <a:spcAft>
                <a:spcPts val="0"/>
              </a:spcAft>
              <a:buClr>
                <a:srgbClr val="000000"/>
              </a:buClr>
              <a:buSzPct val="164609"/>
              <a:buFont typeface="Arial"/>
              <a:buChar char="•"/>
            </a:pPr>
            <a:r>
              <a:rPr lang="en-US" sz="2666" dirty="0">
                <a:solidFill>
                  <a:srgbClr val="000000"/>
                </a:solidFill>
                <a:latin typeface="Arial"/>
                <a:ea typeface="Arial"/>
                <a:cs typeface="Arial"/>
                <a:sym typeface="Arial"/>
              </a:rPr>
              <a:t>Ne </a:t>
            </a:r>
            <a:r>
              <a:rPr lang="en-US" sz="2666" dirty="0" err="1">
                <a:solidFill>
                  <a:srgbClr val="000000"/>
                </a:solidFill>
                <a:latin typeface="Arial"/>
                <a:ea typeface="Arial"/>
                <a:cs typeface="Arial"/>
                <a:sym typeface="Arial"/>
              </a:rPr>
              <a:t>anlama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gelir</a:t>
            </a:r>
            <a:r>
              <a:rPr lang="en-US" sz="2666" dirty="0">
                <a:solidFill>
                  <a:srgbClr val="000000"/>
                </a:solidFill>
                <a:latin typeface="Arial"/>
                <a:ea typeface="Arial"/>
                <a:cs typeface="Arial"/>
                <a:sym typeface="Arial"/>
              </a:rPr>
              <a:t>?</a:t>
            </a:r>
          </a:p>
          <a:p>
            <a:endParaRPr lang="en-US" sz="2666" dirty="0">
              <a:solidFill>
                <a:srgbClr val="000000"/>
              </a:solidFill>
              <a:latin typeface="Arial"/>
              <a:ea typeface="Arial"/>
              <a:cs typeface="Arial"/>
              <a:sym typeface="Arial"/>
            </a:endParaRPr>
          </a:p>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Neyle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başlamalı</a:t>
            </a:r>
            <a:r>
              <a:rPr lang="en-US" sz="2666" dirty="0">
                <a:solidFill>
                  <a:srgbClr val="000000"/>
                </a:solidFill>
                <a:latin typeface="Arial"/>
                <a:ea typeface="Arial"/>
                <a:cs typeface="Arial"/>
                <a:sym typeface="Arial"/>
              </a:rPr>
              <a:t>?</a:t>
            </a:r>
          </a:p>
          <a:p>
            <a:endParaRPr lang="en-US" sz="2666" dirty="0">
              <a:solidFill>
                <a:srgbClr val="000000"/>
              </a:solidFill>
              <a:latin typeface="Arial"/>
              <a:ea typeface="Arial"/>
              <a:cs typeface="Arial"/>
              <a:sym typeface="Arial"/>
            </a:endParaRPr>
          </a:p>
        </p:txBody>
      </p:sp>
      <p:sp>
        <p:nvSpPr>
          <p:cNvPr id="130" name="Shape 130"/>
          <p:cNvSpPr txBox="1"/>
          <p:nvPr/>
        </p:nvSpPr>
        <p:spPr>
          <a:xfrm>
            <a:off x="521025" y="4170040"/>
            <a:ext cx="4688900" cy="2595025"/>
          </a:xfrm>
          <a:prstGeom prst="rect">
            <a:avLst/>
          </a:prstGeom>
        </p:spPr>
        <p:txBody>
          <a:bodyPr lIns="38100" tIns="38100" rIns="38100" bIns="38100" anchor="t" anchorCtr="0">
            <a:noAutofit/>
          </a:bodyPr>
          <a:lstStyle/>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Yaşam</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kalitemi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iyileştirecek</a:t>
            </a:r>
            <a:r>
              <a:rPr lang="en-US" sz="2666" dirty="0">
                <a:solidFill>
                  <a:srgbClr val="000000"/>
                </a:solidFill>
                <a:latin typeface="Arial"/>
                <a:ea typeface="Arial"/>
                <a:cs typeface="Arial"/>
                <a:sym typeface="Arial"/>
              </a:rPr>
              <a:t> 3 </a:t>
            </a:r>
            <a:r>
              <a:rPr lang="en-US" sz="2666" dirty="0" err="1">
                <a:solidFill>
                  <a:srgbClr val="000000"/>
                </a:solidFill>
                <a:latin typeface="Arial"/>
                <a:ea typeface="Arial"/>
                <a:cs typeface="Arial"/>
                <a:sym typeface="Arial"/>
              </a:rPr>
              <a:t>ürün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yada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hizmet</a:t>
            </a:r>
            <a:r>
              <a:rPr lang="en-US" sz="2666" dirty="0">
                <a:solidFill>
                  <a:srgbClr val="000000"/>
                </a:solidFill>
                <a:latin typeface="Arial"/>
                <a:ea typeface="Arial"/>
                <a:cs typeface="Arial"/>
                <a:sym typeface="Arial"/>
              </a:rPr>
              <a:t> ne </a:t>
            </a:r>
            <a:r>
              <a:rPr lang="en-US" sz="2666" dirty="0" err="1">
                <a:solidFill>
                  <a:srgbClr val="000000"/>
                </a:solidFill>
                <a:latin typeface="Arial"/>
                <a:ea typeface="Arial"/>
                <a:cs typeface="Arial"/>
                <a:sym typeface="Arial"/>
              </a:rPr>
              <a:t>olabilir</a:t>
            </a:r>
            <a:r>
              <a:rPr lang="en-US" sz="2666" dirty="0">
                <a:solidFill>
                  <a:srgbClr val="000000"/>
                </a:solidFill>
                <a:latin typeface="Arial"/>
                <a:ea typeface="Arial"/>
                <a:cs typeface="Arial"/>
                <a:sym typeface="Arial"/>
              </a:rPr>
              <a:t> ?</a:t>
            </a:r>
          </a:p>
          <a:p>
            <a:endParaRPr lang="en-US" sz="2666" dirty="0">
              <a:solidFill>
                <a:srgbClr val="000000"/>
              </a:solidFill>
              <a:latin typeface="Arial"/>
              <a:ea typeface="Arial"/>
              <a:cs typeface="Arial"/>
              <a:sym typeface="Arial"/>
            </a:endParaRPr>
          </a:p>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İş</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hayatımı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kolaylaştıracak</a:t>
            </a:r>
            <a:r>
              <a:rPr lang="en-US" sz="2666" dirty="0">
                <a:solidFill>
                  <a:srgbClr val="000000"/>
                </a:solidFill>
                <a:latin typeface="Arial"/>
                <a:ea typeface="Arial"/>
                <a:cs typeface="Arial"/>
                <a:sym typeface="Arial"/>
              </a:rPr>
              <a:t> 3 </a:t>
            </a:r>
            <a:r>
              <a:rPr lang="en-US" sz="2666" dirty="0" err="1">
                <a:solidFill>
                  <a:srgbClr val="000000"/>
                </a:solidFill>
                <a:latin typeface="Arial"/>
                <a:ea typeface="Arial"/>
                <a:cs typeface="Arial"/>
                <a:sym typeface="Arial"/>
              </a:rPr>
              <a:t>ürün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yada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hizmet</a:t>
            </a:r>
            <a:r>
              <a:rPr lang="en-US" sz="2666" dirty="0">
                <a:solidFill>
                  <a:srgbClr val="000000"/>
                </a:solidFill>
                <a:latin typeface="Arial"/>
                <a:ea typeface="Arial"/>
                <a:cs typeface="Arial"/>
                <a:sym typeface="Arial"/>
              </a:rPr>
              <a:t> ne </a:t>
            </a:r>
            <a:r>
              <a:rPr lang="en-US" sz="2666" dirty="0" err="1">
                <a:solidFill>
                  <a:srgbClr val="000000"/>
                </a:solidFill>
                <a:latin typeface="Arial"/>
                <a:ea typeface="Arial"/>
                <a:cs typeface="Arial"/>
                <a:sym typeface="Arial"/>
              </a:rPr>
              <a:t>olabilir</a:t>
            </a:r>
            <a:r>
              <a:rPr lang="en-US" sz="2666" dirty="0">
                <a:solidFill>
                  <a:srgbClr val="000000"/>
                </a:solidFill>
                <a:latin typeface="Arial"/>
                <a:ea typeface="Arial"/>
                <a:cs typeface="Arial"/>
                <a:sym typeface="Arial"/>
              </a:rPr>
              <a:t> ?</a:t>
            </a:r>
          </a:p>
          <a:p>
            <a:endParaRPr lang="en-US" sz="2666" dirty="0">
              <a:solidFill>
                <a:srgbClr val="000000"/>
              </a:solidFill>
              <a:latin typeface="Arial"/>
              <a:ea typeface="Arial"/>
              <a:cs typeface="Arial"/>
              <a:sym typeface="Arial"/>
            </a:endParaRPr>
          </a:p>
        </p:txBody>
      </p:sp>
      <p:sp>
        <p:nvSpPr>
          <p:cNvPr id="131" name="Shape 131"/>
          <p:cNvSpPr/>
          <p:nvPr/>
        </p:nvSpPr>
        <p:spPr>
          <a:xfrm>
            <a:off x="5226525" y="1725075"/>
            <a:ext cx="4063999" cy="4413250"/>
          </a:xfrm>
          <a:prstGeom prst="rect">
            <a:avLst/>
          </a:prstGeom>
          <a:blipFill>
            <a:blip r:embed="rId3"/>
            <a:stretch>
              <a:fillRect/>
            </a:stretch>
          </a:blipFill>
        </p:spPr>
      </p:sp>
    </p:spTree>
    <p:extLst>
      <p:ext uri="{BB962C8B-B14F-4D97-AF65-F5344CB8AC3E}">
        <p14:creationId xmlns:p14="http://schemas.microsoft.com/office/powerpoint/2010/main" val="193954998"/>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48"/>
        <p:cNvGrpSpPr/>
        <p:nvPr/>
      </p:nvGrpSpPr>
      <p:grpSpPr>
        <a:xfrm>
          <a:off x="0" y="0"/>
          <a:ext cx="0" cy="0"/>
          <a:chOff x="0" y="0"/>
          <a:chExt cx="0" cy="0"/>
        </a:xfrm>
      </p:grpSpPr>
      <p:sp>
        <p:nvSpPr>
          <p:cNvPr id="49" name="Shape 49"/>
          <p:cNvSpPr txBox="1">
            <a:spLocks noGrp="1"/>
          </p:cNvSpPr>
          <p:nvPr>
            <p:ph type="ctrTitle"/>
          </p:nvPr>
        </p:nvSpPr>
        <p:spPr>
          <a:xfrm>
            <a:off x="864300" y="2506475"/>
            <a:ext cx="7830250" cy="993400"/>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b="1">
                <a:solidFill>
                  <a:srgbClr val="000000"/>
                </a:solidFill>
                <a:latin typeface="Arial"/>
                <a:ea typeface="Arial"/>
                <a:cs typeface="Arial"/>
                <a:sym typeface="Arial"/>
              </a:rPr>
              <a:t>Özgüven Geliştirme</a:t>
            </a:r>
          </a:p>
        </p:txBody>
      </p:sp>
      <p:sp>
        <p:nvSpPr>
          <p:cNvPr id="50" name="Shape 50"/>
          <p:cNvSpPr/>
          <p:nvPr/>
        </p:nvSpPr>
        <p:spPr>
          <a:xfrm>
            <a:off x="0" y="3714750"/>
            <a:ext cx="10160000" cy="21150"/>
          </a:xfrm>
          <a:prstGeom prst="rect">
            <a:avLst/>
          </a:prstGeom>
          <a:blipFill>
            <a:blip r:embed="rId4"/>
            <a:stretch>
              <a:fillRect/>
            </a:stretch>
          </a:blipFill>
        </p:spPr>
      </p:sp>
      <p:sp>
        <p:nvSpPr>
          <p:cNvPr id="51" name="Shape 51"/>
          <p:cNvSpPr/>
          <p:nvPr/>
        </p:nvSpPr>
        <p:spPr>
          <a:xfrm>
            <a:off x="5418650" y="4063975"/>
            <a:ext cx="4487325" cy="3079750"/>
          </a:xfrm>
          <a:prstGeom prst="rect">
            <a:avLst/>
          </a:prstGeom>
          <a:blipFill>
            <a:blip r:embed="rId5"/>
            <a:stretch>
              <a:fillRect/>
            </a:stretch>
          </a:blipFill>
        </p:spPr>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864300" y="2337150"/>
            <a:ext cx="8507575" cy="931924"/>
          </a:xfrm>
          <a:prstGeom prst="rect">
            <a:avLst/>
          </a:prstGeom>
        </p:spPr>
        <p:txBody>
          <a:bodyPr lIns="38100" tIns="38100" rIns="38100" bIns="38100" anchor="ctr" anchorCtr="0">
            <a:noAutofit/>
          </a:bodyPr>
          <a:lstStyle/>
          <a:p>
            <a:pPr marL="0" marR="0" indent="0" algn="l">
              <a:lnSpc>
                <a:spcPct val="119886"/>
              </a:lnSpc>
              <a:spcBef>
                <a:spcPts val="0"/>
              </a:spcBef>
              <a:spcAft>
                <a:spcPts val="0"/>
              </a:spcAft>
              <a:buNone/>
            </a:pPr>
            <a:r>
              <a:rPr lang="en-US" sz="4888">
                <a:solidFill>
                  <a:srgbClr val="000000"/>
                </a:solidFill>
                <a:latin typeface="Arial"/>
                <a:ea typeface="Arial"/>
                <a:cs typeface="Arial"/>
                <a:sym typeface="Arial"/>
              </a:rPr>
              <a:t>İş Planı</a:t>
            </a:r>
          </a:p>
        </p:txBody>
      </p:sp>
      <p:sp>
        <p:nvSpPr>
          <p:cNvPr id="20" name="Shape 20"/>
          <p:cNvSpPr txBox="1"/>
          <p:nvPr/>
        </p:nvSpPr>
        <p:spPr>
          <a:xfrm>
            <a:off x="864300" y="2929800"/>
            <a:ext cx="8676899" cy="1607249"/>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Ders 5</a:t>
            </a:r>
          </a:p>
        </p:txBody>
      </p:sp>
      <p:sp>
        <p:nvSpPr>
          <p:cNvPr id="21" name="Shape 21"/>
          <p:cNvSpPr/>
          <p:nvPr/>
        </p:nvSpPr>
        <p:spPr>
          <a:xfrm>
            <a:off x="762000" y="3460750"/>
            <a:ext cx="8636000" cy="21150"/>
          </a:xfrm>
          <a:prstGeom prst="rect">
            <a:avLst/>
          </a:prstGeom>
          <a:blipFill>
            <a:blip r:embed="rId3"/>
            <a:stretch>
              <a:fillRect/>
            </a:stretch>
          </a:blipFill>
        </p:spPr>
      </p:sp>
    </p:spTree>
    <p:extLst>
      <p:ext uri="{BB962C8B-B14F-4D97-AF65-F5344CB8AC3E}">
        <p14:creationId xmlns:p14="http://schemas.microsoft.com/office/powerpoint/2010/main" val="2594680321"/>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Yön</a:t>
            </a:r>
          </a:p>
        </p:txBody>
      </p:sp>
      <p:sp>
        <p:nvSpPr>
          <p:cNvPr id="27" name="Shape 27"/>
          <p:cNvSpPr txBox="1">
            <a:spLocks noGrp="1"/>
          </p:cNvSpPr>
          <p:nvPr>
            <p:ph type="body" idx="1"/>
          </p:nvPr>
        </p:nvSpPr>
        <p:spPr>
          <a:xfrm>
            <a:off x="610300" y="1321150"/>
            <a:ext cx="4358900" cy="5477224"/>
          </a:xfrm>
          <a:prstGeom prst="rect">
            <a:avLst/>
          </a:prstGeom>
        </p:spPr>
        <p:txBody>
          <a:bodyPr lIns="38100" tIns="38100" rIns="38100" bIns="38100" anchor="t" anchorCtr="0">
            <a:noAutofit/>
          </a:bodyPr>
          <a:lstStyle/>
          <a:p>
            <a:pPr marL="0" marR="0" indent="0" algn="ctr">
              <a:lnSpc>
                <a:spcPct val="119791"/>
              </a:lnSpc>
              <a:spcBef>
                <a:spcPts val="479"/>
              </a:spcBef>
              <a:spcAft>
                <a:spcPts val="0"/>
              </a:spcAft>
              <a:buNone/>
            </a:pPr>
            <a:r>
              <a:rPr lang="en-US" sz="2666">
                <a:solidFill>
                  <a:srgbClr val="000000"/>
                </a:solidFill>
                <a:latin typeface="Arial"/>
                <a:ea typeface="Arial"/>
                <a:cs typeface="Arial"/>
                <a:sym typeface="Arial"/>
              </a:rPr>
              <a:t>
</a:t>
            </a:r>
          </a:p>
          <a:p>
            <a:endParaRPr lang="en-US" sz="2666">
              <a:solidFill>
                <a:srgbClr val="000000"/>
              </a:solidFill>
              <a:latin typeface="Arial"/>
              <a:ea typeface="Arial"/>
              <a:cs typeface="Arial"/>
              <a:sym typeface="Arial"/>
            </a:endParaRPr>
          </a:p>
          <a:p>
            <a:pPr marL="0" marR="0" indent="0" algn="ctr">
              <a:lnSpc>
                <a:spcPct val="159895"/>
              </a:lnSpc>
              <a:spcBef>
                <a:spcPts val="635"/>
              </a:spcBef>
              <a:spcAft>
                <a:spcPts val="0"/>
              </a:spcAft>
              <a:buNone/>
            </a:pPr>
            <a:r>
              <a:rPr lang="en-US" sz="3555">
                <a:solidFill>
                  <a:srgbClr val="000000"/>
                </a:solidFill>
                <a:latin typeface="Arial"/>
                <a:ea typeface="Arial"/>
                <a:cs typeface="Arial"/>
                <a:sym typeface="Arial"/>
              </a:rPr>
              <a:t>Nereye gideceğini bilmeyen yelkene hiçbir rüzgar yardım edemez!</a:t>
            </a:r>
            <a:r>
              <a:rPr lang="en-US" sz="3111">
                <a:solidFill>
                  <a:srgbClr val="000000"/>
                </a:solidFill>
                <a:latin typeface="Arial"/>
                <a:ea typeface="Arial"/>
                <a:cs typeface="Arial"/>
                <a:sym typeface="Arial"/>
              </a:rPr>
              <a:t> </a:t>
            </a:r>
          </a:p>
          <a:p>
            <a:endParaRPr lang="en-US" sz="3111">
              <a:solidFill>
                <a:srgbClr val="000000"/>
              </a:solidFill>
              <a:latin typeface="Arial"/>
              <a:ea typeface="Arial"/>
              <a:cs typeface="Arial"/>
              <a:sym typeface="Arial"/>
            </a:endParaRPr>
          </a:p>
        </p:txBody>
      </p:sp>
      <p:sp>
        <p:nvSpPr>
          <p:cNvPr id="28" name="Shape 28"/>
          <p:cNvSpPr/>
          <p:nvPr/>
        </p:nvSpPr>
        <p:spPr>
          <a:xfrm>
            <a:off x="5588000" y="2116650"/>
            <a:ext cx="3831149" cy="4572000"/>
          </a:xfrm>
          <a:prstGeom prst="rect">
            <a:avLst/>
          </a:prstGeom>
          <a:blipFill>
            <a:blip r:embed="rId3"/>
            <a:stretch>
              <a:fillRect/>
            </a:stretch>
          </a:blipFill>
        </p:spPr>
      </p:sp>
    </p:spTree>
    <p:extLst>
      <p:ext uri="{BB962C8B-B14F-4D97-AF65-F5344CB8AC3E}">
        <p14:creationId xmlns:p14="http://schemas.microsoft.com/office/powerpoint/2010/main" val="2332661612"/>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Vizyon</a:t>
            </a:r>
          </a:p>
        </p:txBody>
      </p:sp>
      <p:sp>
        <p:nvSpPr>
          <p:cNvPr id="34" name="Shape 34"/>
          <p:cNvSpPr txBox="1">
            <a:spLocks noGrp="1"/>
          </p:cNvSpPr>
          <p:nvPr>
            <p:ph type="body" idx="1"/>
          </p:nvPr>
        </p:nvSpPr>
        <p:spPr>
          <a:xfrm>
            <a:off x="1033625" y="2047875"/>
            <a:ext cx="8168900" cy="1667225"/>
          </a:xfrm>
          <a:prstGeom prst="rect">
            <a:avLst/>
          </a:prstGeom>
        </p:spPr>
        <p:txBody>
          <a:bodyPr lIns="38100" tIns="38100" rIns="38100" bIns="38100" anchor="t" anchorCtr="0">
            <a:noAutofit/>
          </a:bodyPr>
          <a:lstStyle/>
          <a:p>
            <a:pPr marL="0" marR="0" indent="0" algn="ctr">
              <a:lnSpc>
                <a:spcPct val="120000"/>
              </a:lnSpc>
              <a:spcBef>
                <a:spcPts val="0"/>
              </a:spcBef>
              <a:spcAft>
                <a:spcPts val="0"/>
              </a:spcAft>
              <a:buNone/>
            </a:pPr>
            <a:r>
              <a:rPr lang="en-US" sz="3333">
                <a:solidFill>
                  <a:srgbClr val="000000"/>
                </a:solidFill>
                <a:latin typeface="Arial"/>
                <a:ea typeface="Arial"/>
                <a:cs typeface="Arial"/>
                <a:sym typeface="Arial"/>
              </a:rPr>
              <a:t>Vizyon, bir işletmenin gelecekte nerde olması istendiğine dair fikrin oluşturulmasıdır.</a:t>
            </a:r>
          </a:p>
        </p:txBody>
      </p:sp>
      <p:sp>
        <p:nvSpPr>
          <p:cNvPr id="35" name="Shape 35"/>
          <p:cNvSpPr/>
          <p:nvPr/>
        </p:nvSpPr>
        <p:spPr>
          <a:xfrm>
            <a:off x="3386650" y="3926408"/>
            <a:ext cx="3556000" cy="3556000"/>
          </a:xfrm>
          <a:prstGeom prst="rect">
            <a:avLst/>
          </a:prstGeom>
          <a:blipFill>
            <a:blip r:embed="rId3"/>
            <a:stretch>
              <a:fillRect/>
            </a:stretch>
          </a:blipFill>
        </p:spPr>
      </p:sp>
    </p:spTree>
    <p:extLst>
      <p:ext uri="{BB962C8B-B14F-4D97-AF65-F5344CB8AC3E}">
        <p14:creationId xmlns:p14="http://schemas.microsoft.com/office/powerpoint/2010/main" val="1379493581"/>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Misyon</a:t>
            </a:r>
          </a:p>
        </p:txBody>
      </p:sp>
      <p:sp>
        <p:nvSpPr>
          <p:cNvPr id="41" name="Shape 41"/>
          <p:cNvSpPr txBox="1">
            <a:spLocks noGrp="1"/>
          </p:cNvSpPr>
          <p:nvPr>
            <p:ph type="body" idx="1"/>
          </p:nvPr>
        </p:nvSpPr>
        <p:spPr>
          <a:xfrm>
            <a:off x="610300" y="1490475"/>
            <a:ext cx="9269574" cy="820549"/>
          </a:xfrm>
          <a:prstGeom prst="rect">
            <a:avLst/>
          </a:prstGeom>
        </p:spPr>
        <p:txBody>
          <a:bodyPr lIns="38100" tIns="38100" rIns="38100" bIns="38100" anchor="t"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Misyon, bir işletmenin kısaca amacını açıklar</a:t>
            </a:r>
          </a:p>
          <a:p>
            <a:endParaRPr lang="en-US" sz="3555">
              <a:solidFill>
                <a:srgbClr val="000000"/>
              </a:solidFill>
              <a:latin typeface="Arial"/>
              <a:ea typeface="Arial"/>
              <a:cs typeface="Arial"/>
              <a:sym typeface="Arial"/>
            </a:endParaRPr>
          </a:p>
        </p:txBody>
      </p:sp>
      <p:sp>
        <p:nvSpPr>
          <p:cNvPr id="42" name="Shape 42"/>
          <p:cNvSpPr/>
          <p:nvPr/>
        </p:nvSpPr>
        <p:spPr>
          <a:xfrm>
            <a:off x="666750" y="3630075"/>
            <a:ext cx="2476500" cy="1206474"/>
          </a:xfrm>
          <a:prstGeom prst="rect">
            <a:avLst/>
          </a:prstGeom>
          <a:blipFill>
            <a:blip r:embed="rId3"/>
            <a:stretch>
              <a:fillRect/>
            </a:stretch>
          </a:blipFill>
        </p:spPr>
      </p:sp>
      <p:sp>
        <p:nvSpPr>
          <p:cNvPr id="43" name="Shape 43"/>
          <p:cNvSpPr txBox="1"/>
          <p:nvPr/>
        </p:nvSpPr>
        <p:spPr>
          <a:xfrm>
            <a:off x="784925" y="3697100"/>
            <a:ext cx="2316324" cy="1148624"/>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b="1">
                <a:solidFill>
                  <a:srgbClr val="000000"/>
                </a:solidFill>
                <a:latin typeface="Arial"/>
                <a:ea typeface="Arial"/>
                <a:cs typeface="Arial"/>
                <a:sym typeface="Arial"/>
              </a:rPr>
              <a:t>Strateji ve Kapsam</a:t>
            </a:r>
          </a:p>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Hangi iş ve nasıl?</a:t>
            </a:r>
          </a:p>
        </p:txBody>
      </p:sp>
      <p:sp>
        <p:nvSpPr>
          <p:cNvPr id="44" name="Shape 44"/>
          <p:cNvSpPr/>
          <p:nvPr/>
        </p:nvSpPr>
        <p:spPr>
          <a:xfrm>
            <a:off x="6508750" y="3630075"/>
            <a:ext cx="2815150" cy="1206474"/>
          </a:xfrm>
          <a:prstGeom prst="rect">
            <a:avLst/>
          </a:prstGeom>
          <a:blipFill>
            <a:blip r:embed="rId4"/>
            <a:stretch>
              <a:fillRect/>
            </a:stretch>
          </a:blipFill>
        </p:spPr>
      </p:sp>
      <p:sp>
        <p:nvSpPr>
          <p:cNvPr id="45" name="Shape 45"/>
          <p:cNvSpPr txBox="1"/>
          <p:nvPr/>
        </p:nvSpPr>
        <p:spPr>
          <a:xfrm>
            <a:off x="6626925" y="3697100"/>
            <a:ext cx="2654999" cy="1148624"/>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b="1">
                <a:solidFill>
                  <a:srgbClr val="000000"/>
                </a:solidFill>
                <a:latin typeface="Arial"/>
                <a:ea typeface="Arial"/>
                <a:cs typeface="Arial"/>
                <a:sym typeface="Arial"/>
              </a:rPr>
              <a:t>Değerler</a:t>
            </a:r>
          </a:p>
          <a:p>
            <a:pPr marL="0" marR="0" indent="0" algn="ctr">
              <a:lnSpc>
                <a:spcPct val="120138"/>
              </a:lnSpc>
              <a:spcBef>
                <a:spcPts val="0"/>
              </a:spcBef>
              <a:spcAft>
                <a:spcPts val="0"/>
              </a:spcAft>
              <a:buNone/>
            </a:pPr>
            <a:r>
              <a:rPr lang="en-US" sz="2000" b="1">
                <a:solidFill>
                  <a:srgbClr val="000000"/>
                </a:solidFill>
                <a:latin typeface="Arial"/>
                <a:ea typeface="Arial"/>
                <a:cs typeface="Arial"/>
                <a:sym typeface="Arial"/>
              </a:rPr>
              <a:t>İ</a:t>
            </a:r>
            <a:r>
              <a:rPr lang="en-US" sz="2000">
                <a:solidFill>
                  <a:srgbClr val="000000"/>
                </a:solidFill>
                <a:latin typeface="Arial"/>
                <a:ea typeface="Arial"/>
                <a:cs typeface="Arial"/>
                <a:sym typeface="Arial"/>
              </a:rPr>
              <a:t>şletme neye inanıyor?</a:t>
            </a:r>
          </a:p>
        </p:txBody>
      </p:sp>
      <p:sp>
        <p:nvSpPr>
          <p:cNvPr id="46" name="Shape 46"/>
          <p:cNvSpPr/>
          <p:nvPr/>
        </p:nvSpPr>
        <p:spPr>
          <a:xfrm>
            <a:off x="3037400" y="5483846"/>
            <a:ext cx="3492500" cy="1206474"/>
          </a:xfrm>
          <a:prstGeom prst="rect">
            <a:avLst/>
          </a:prstGeom>
          <a:blipFill>
            <a:blip r:embed="rId5"/>
            <a:stretch>
              <a:fillRect/>
            </a:stretch>
          </a:blipFill>
        </p:spPr>
      </p:sp>
      <p:sp>
        <p:nvSpPr>
          <p:cNvPr id="47" name="Shape 47"/>
          <p:cNvSpPr txBox="1"/>
          <p:nvPr/>
        </p:nvSpPr>
        <p:spPr>
          <a:xfrm>
            <a:off x="3037400" y="5390425"/>
            <a:ext cx="3450499" cy="1479425"/>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b="1" dirty="0" err="1">
                <a:solidFill>
                  <a:srgbClr val="000000"/>
                </a:solidFill>
                <a:latin typeface="Arial"/>
                <a:ea typeface="Arial"/>
                <a:cs typeface="Arial"/>
                <a:sym typeface="Arial"/>
              </a:rPr>
              <a:t>Standartlar</a:t>
            </a:r>
            <a:r>
              <a:rPr lang="en-US" sz="2000" b="1" dirty="0">
                <a:solidFill>
                  <a:srgbClr val="000000"/>
                </a:solidFill>
                <a:latin typeface="Arial"/>
                <a:ea typeface="Arial"/>
                <a:cs typeface="Arial"/>
                <a:sym typeface="Arial"/>
              </a:rPr>
              <a:t> </a:t>
            </a:r>
            <a:r>
              <a:rPr lang="en-US" sz="2000" b="1" dirty="0" err="1">
                <a:solidFill>
                  <a:srgbClr val="000000"/>
                </a:solidFill>
                <a:latin typeface="Arial"/>
                <a:ea typeface="Arial"/>
                <a:cs typeface="Arial"/>
                <a:sym typeface="Arial"/>
              </a:rPr>
              <a:t>ve</a:t>
            </a:r>
            <a:endParaRPr lang="en-US" sz="2000" b="1" dirty="0">
              <a:solidFill>
                <a:srgbClr val="000000"/>
              </a:solidFill>
              <a:latin typeface="Arial"/>
              <a:ea typeface="Arial"/>
              <a:cs typeface="Arial"/>
              <a:sym typeface="Arial"/>
            </a:endParaRPr>
          </a:p>
          <a:p>
            <a:pPr marL="0" marR="0" indent="0" algn="ctr">
              <a:lnSpc>
                <a:spcPct val="120138"/>
              </a:lnSpc>
              <a:spcBef>
                <a:spcPts val="0"/>
              </a:spcBef>
              <a:spcAft>
                <a:spcPts val="0"/>
              </a:spcAft>
              <a:buNone/>
            </a:pPr>
            <a:r>
              <a:rPr lang="en-US" sz="2000" b="1" dirty="0" err="1">
                <a:solidFill>
                  <a:srgbClr val="000000"/>
                </a:solidFill>
                <a:latin typeface="Arial"/>
                <a:ea typeface="Arial"/>
                <a:cs typeface="Arial"/>
                <a:sym typeface="Arial"/>
              </a:rPr>
              <a:t>Normlar</a:t>
            </a:r>
            <a:endParaRPr lang="en-US" sz="2000" b="1" dirty="0">
              <a:solidFill>
                <a:srgbClr val="000000"/>
              </a:solidFill>
              <a:latin typeface="Arial"/>
              <a:ea typeface="Arial"/>
              <a:cs typeface="Arial"/>
              <a:sym typeface="Arial"/>
            </a:endParaRPr>
          </a:p>
          <a:p>
            <a:pPr marL="0" marR="0" indent="0" algn="ctr">
              <a:lnSpc>
                <a:spcPct val="120138"/>
              </a:lnSpc>
              <a:spcBef>
                <a:spcPts val="0"/>
              </a:spcBef>
              <a:spcAft>
                <a:spcPts val="0"/>
              </a:spcAft>
              <a:buNone/>
            </a:pPr>
            <a:r>
              <a:rPr lang="en-US" sz="2000" dirty="0" err="1">
                <a:solidFill>
                  <a:srgbClr val="000000"/>
                </a:solidFill>
                <a:latin typeface="Arial"/>
                <a:ea typeface="Arial"/>
                <a:cs typeface="Arial"/>
                <a:sym typeface="Arial"/>
              </a:rPr>
              <a:t>Hangi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kurallar</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geçerli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olacak</a:t>
            </a:r>
            <a:r>
              <a:rPr lang="en-US" sz="2000" dirty="0">
                <a:solidFill>
                  <a:srgbClr val="000000"/>
                </a:solidFill>
                <a:latin typeface="Arial"/>
                <a:ea typeface="Arial"/>
                <a:cs typeface="Arial"/>
                <a:sym typeface="Arial"/>
              </a:rPr>
              <a:t>?</a:t>
            </a:r>
          </a:p>
        </p:txBody>
      </p:sp>
      <p:sp>
        <p:nvSpPr>
          <p:cNvPr id="48" name="Shape 48"/>
          <p:cNvSpPr/>
          <p:nvPr/>
        </p:nvSpPr>
        <p:spPr>
          <a:xfrm>
            <a:off x="3799400" y="2529400"/>
            <a:ext cx="2137825" cy="1206474"/>
          </a:xfrm>
          <a:prstGeom prst="rect">
            <a:avLst/>
          </a:prstGeom>
          <a:blipFill>
            <a:blip r:embed="rId6"/>
            <a:stretch>
              <a:fillRect/>
            </a:stretch>
          </a:blipFill>
        </p:spPr>
      </p:sp>
      <p:sp>
        <p:nvSpPr>
          <p:cNvPr id="49" name="Shape 49"/>
          <p:cNvSpPr txBox="1"/>
          <p:nvPr/>
        </p:nvSpPr>
        <p:spPr>
          <a:xfrm>
            <a:off x="3855864" y="2441848"/>
            <a:ext cx="2083175" cy="1479425"/>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b="1" dirty="0" err="1">
                <a:solidFill>
                  <a:srgbClr val="000000"/>
                </a:solidFill>
                <a:latin typeface="Arial"/>
                <a:ea typeface="Arial"/>
                <a:cs typeface="Arial"/>
                <a:sym typeface="Arial"/>
              </a:rPr>
              <a:t>Amaç</a:t>
            </a:r>
            <a:endParaRPr lang="en-US" sz="2000" b="1" dirty="0">
              <a:solidFill>
                <a:srgbClr val="000000"/>
              </a:solidFill>
              <a:latin typeface="Arial"/>
              <a:ea typeface="Arial"/>
              <a:cs typeface="Arial"/>
              <a:sym typeface="Arial"/>
            </a:endParaRPr>
          </a:p>
          <a:p>
            <a:pPr marL="0" marR="0" indent="0" algn="ctr">
              <a:lnSpc>
                <a:spcPct val="120138"/>
              </a:lnSpc>
              <a:spcBef>
                <a:spcPts val="0"/>
              </a:spcBef>
              <a:spcAft>
                <a:spcPts val="0"/>
              </a:spcAft>
              <a:buNone/>
            </a:pPr>
            <a:r>
              <a:rPr lang="en-US" sz="2000" dirty="0" err="1">
                <a:solidFill>
                  <a:srgbClr val="000000"/>
                </a:solidFill>
                <a:latin typeface="Arial"/>
                <a:ea typeface="Arial"/>
                <a:cs typeface="Arial"/>
                <a:sym typeface="Arial"/>
              </a:rPr>
              <a:t>Neden</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bu</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işletme</a:t>
            </a:r>
            <a:endParaRPr lang="en-US" sz="2000" dirty="0">
              <a:solidFill>
                <a:srgbClr val="000000"/>
              </a:solidFill>
              <a:latin typeface="Arial"/>
              <a:ea typeface="Arial"/>
              <a:cs typeface="Arial"/>
              <a:sym typeface="Arial"/>
            </a:endParaRPr>
          </a:p>
          <a:p>
            <a:pPr marL="0" marR="0" indent="0" algn="ctr">
              <a:lnSpc>
                <a:spcPct val="120138"/>
              </a:lnSpc>
              <a:spcBef>
                <a:spcPts val="0"/>
              </a:spcBef>
              <a:spcAft>
                <a:spcPts val="0"/>
              </a:spcAft>
              <a:buNone/>
            </a:pPr>
            <a:r>
              <a:rPr lang="en-US" sz="2000" dirty="0" err="1">
                <a:solidFill>
                  <a:srgbClr val="000000"/>
                </a:solidFill>
                <a:latin typeface="Arial"/>
                <a:ea typeface="Arial"/>
                <a:cs typeface="Arial"/>
                <a:sym typeface="Arial"/>
              </a:rPr>
              <a:t>var</a:t>
            </a:r>
            <a:r>
              <a:rPr lang="en-US" sz="2000" dirty="0">
                <a:solidFill>
                  <a:srgbClr val="000000"/>
                </a:solidFill>
                <a:latin typeface="Arial"/>
                <a:ea typeface="Arial"/>
                <a:cs typeface="Arial"/>
                <a:sym typeface="Arial"/>
              </a:rPr>
              <a:t>?</a:t>
            </a:r>
          </a:p>
        </p:txBody>
      </p:sp>
      <p:sp>
        <p:nvSpPr>
          <p:cNvPr id="50" name="Shape 50"/>
          <p:cNvSpPr/>
          <p:nvPr/>
        </p:nvSpPr>
        <p:spPr>
          <a:xfrm>
            <a:off x="6678075" y="4900075"/>
            <a:ext cx="783149" cy="783149"/>
          </a:xfrm>
          <a:prstGeom prst="rect">
            <a:avLst/>
          </a:prstGeom>
          <a:blipFill>
            <a:blip r:embed="rId7"/>
            <a:stretch>
              <a:fillRect/>
            </a:stretch>
          </a:blipFill>
        </p:spPr>
      </p:sp>
      <p:sp>
        <p:nvSpPr>
          <p:cNvPr id="51" name="Shape 51"/>
          <p:cNvSpPr/>
          <p:nvPr/>
        </p:nvSpPr>
        <p:spPr>
          <a:xfrm>
            <a:off x="6000750" y="2868075"/>
            <a:ext cx="1291150" cy="698500"/>
          </a:xfrm>
          <a:prstGeom prst="rect">
            <a:avLst/>
          </a:prstGeom>
          <a:blipFill>
            <a:blip r:embed="rId8"/>
            <a:stretch>
              <a:fillRect/>
            </a:stretch>
          </a:blipFill>
        </p:spPr>
      </p:sp>
      <p:sp>
        <p:nvSpPr>
          <p:cNvPr id="52" name="Shape 52"/>
          <p:cNvSpPr/>
          <p:nvPr/>
        </p:nvSpPr>
        <p:spPr>
          <a:xfrm>
            <a:off x="2275400" y="2868075"/>
            <a:ext cx="1460500" cy="698500"/>
          </a:xfrm>
          <a:prstGeom prst="rect">
            <a:avLst/>
          </a:prstGeom>
          <a:blipFill>
            <a:blip r:embed="rId9"/>
            <a:stretch>
              <a:fillRect/>
            </a:stretch>
          </a:blipFill>
        </p:spPr>
      </p:sp>
      <p:sp>
        <p:nvSpPr>
          <p:cNvPr id="53" name="Shape 53"/>
          <p:cNvSpPr/>
          <p:nvPr/>
        </p:nvSpPr>
        <p:spPr>
          <a:xfrm>
            <a:off x="2106075" y="4984725"/>
            <a:ext cx="783149" cy="783149"/>
          </a:xfrm>
          <a:prstGeom prst="rect">
            <a:avLst/>
          </a:prstGeom>
          <a:blipFill>
            <a:blip r:embed="rId10"/>
            <a:stretch>
              <a:fillRect/>
            </a:stretch>
          </a:blipFill>
        </p:spPr>
      </p:sp>
    </p:spTree>
    <p:extLst>
      <p:ext uri="{BB962C8B-B14F-4D97-AF65-F5344CB8AC3E}">
        <p14:creationId xmlns:p14="http://schemas.microsoft.com/office/powerpoint/2010/main" val="103266093"/>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71625" y="220475"/>
            <a:ext cx="8761575"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Neden İş Planı yazmamız gerekir?</a:t>
            </a:r>
          </a:p>
        </p:txBody>
      </p:sp>
      <p:sp>
        <p:nvSpPr>
          <p:cNvPr id="59" name="Shape 59"/>
          <p:cNvSpPr txBox="1">
            <a:spLocks noGrp="1"/>
          </p:cNvSpPr>
          <p:nvPr>
            <p:ph type="body" idx="1"/>
          </p:nvPr>
        </p:nvSpPr>
        <p:spPr>
          <a:xfrm>
            <a:off x="111448" y="1236475"/>
            <a:ext cx="5701712" cy="6154550"/>
          </a:xfrm>
          <a:prstGeom prst="rect">
            <a:avLst/>
          </a:prstGeom>
        </p:spPr>
        <p:txBody>
          <a:bodyPr lIns="38100" tIns="38100" rIns="38100" bIns="38100" anchor="t" anchorCtr="0">
            <a:noAutofit/>
          </a:bodyPr>
          <a:lstStyle/>
          <a:p>
            <a:pPr marL="381000" marR="0" lvl="0" indent="-220133" algn="l">
              <a:lnSpc>
                <a:spcPct val="107812"/>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Önemli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bir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mali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kişisel</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riske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girmeden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önce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düşünülen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ticari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girişimin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buna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değip</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değmeyeceğine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karar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vermek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için</a:t>
            </a:r>
            <a:r>
              <a:rPr lang="en-US" sz="2666" dirty="0">
                <a:solidFill>
                  <a:srgbClr val="000000"/>
                </a:solidFill>
                <a:latin typeface="Arial"/>
                <a:ea typeface="Arial"/>
                <a:cs typeface="Arial"/>
                <a:sym typeface="Arial"/>
              </a:rPr>
              <a:t>.</a:t>
            </a:r>
          </a:p>
          <a:p>
            <a:pPr marL="381000" marR="0" lvl="0" indent="-220133" algn="l">
              <a:lnSpc>
                <a:spcPct val="107812"/>
              </a:lnSpc>
              <a:spcBef>
                <a:spcPts val="479"/>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Amaçları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belirlemede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yönlendirici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olması</a:t>
            </a:r>
            <a:r>
              <a:rPr lang="en-US" sz="2666" dirty="0">
                <a:solidFill>
                  <a:srgbClr val="000000"/>
                </a:solidFill>
                <a:latin typeface="Arial"/>
                <a:ea typeface="Arial"/>
                <a:cs typeface="Arial"/>
                <a:sym typeface="Arial"/>
              </a:rPr>
              <a:t>. </a:t>
            </a:r>
          </a:p>
          <a:p>
            <a:pPr marL="381000" marR="0" lvl="0" indent="-220133" algn="l">
              <a:lnSpc>
                <a:spcPct val="107812"/>
              </a:lnSpc>
              <a:spcBef>
                <a:spcPts val="479"/>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Ortak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olmak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isteyen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yatırımcıların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ilgisini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çekmede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mali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destek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bulmada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etkili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olması</a:t>
            </a:r>
            <a:r>
              <a:rPr lang="en-US" sz="2666" dirty="0">
                <a:solidFill>
                  <a:srgbClr val="000000"/>
                </a:solidFill>
                <a:latin typeface="Arial"/>
                <a:ea typeface="Arial"/>
                <a:cs typeface="Arial"/>
                <a:sym typeface="Arial"/>
              </a:rPr>
              <a:t>. </a:t>
            </a:r>
          </a:p>
          <a:p>
            <a:pPr marL="381000" marR="0" lvl="0" indent="-220133" algn="l">
              <a:lnSpc>
                <a:spcPct val="107812"/>
              </a:lnSpc>
              <a:spcBef>
                <a:spcPts val="479"/>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Çalışanlara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ortaklara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hatta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aile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bireylerine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yapılacak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işi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anlatma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inandırma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amaçlı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kullanılabilmesi</a:t>
            </a:r>
            <a:r>
              <a:rPr lang="en-US" sz="2666" dirty="0">
                <a:solidFill>
                  <a:srgbClr val="000000"/>
                </a:solidFill>
                <a:latin typeface="Arial"/>
                <a:ea typeface="Arial"/>
                <a:cs typeface="Arial"/>
                <a:sym typeface="Arial"/>
              </a:rPr>
              <a:t>. </a:t>
            </a:r>
          </a:p>
          <a:p>
            <a:endParaRPr lang="en-US" sz="2666" dirty="0">
              <a:solidFill>
                <a:srgbClr val="000000"/>
              </a:solidFill>
              <a:latin typeface="Arial"/>
              <a:ea typeface="Arial"/>
              <a:cs typeface="Arial"/>
              <a:sym typeface="Arial"/>
            </a:endParaRPr>
          </a:p>
        </p:txBody>
      </p:sp>
      <p:sp>
        <p:nvSpPr>
          <p:cNvPr id="60" name="Shape 60"/>
          <p:cNvSpPr/>
          <p:nvPr/>
        </p:nvSpPr>
        <p:spPr>
          <a:xfrm>
            <a:off x="5813160" y="1608650"/>
            <a:ext cx="4307400" cy="4656649"/>
          </a:xfrm>
          <a:prstGeom prst="rect">
            <a:avLst/>
          </a:prstGeom>
          <a:blipFill>
            <a:blip r:embed="rId3"/>
            <a:stretch>
              <a:fillRect/>
            </a:stretch>
          </a:blipFill>
        </p:spPr>
      </p:sp>
    </p:spTree>
    <p:extLst>
      <p:ext uri="{BB962C8B-B14F-4D97-AF65-F5344CB8AC3E}">
        <p14:creationId xmlns:p14="http://schemas.microsoft.com/office/powerpoint/2010/main" val="976840485"/>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a:t>
            </a:r>
          </a:p>
        </p:txBody>
      </p:sp>
      <p:sp>
        <p:nvSpPr>
          <p:cNvPr id="66" name="Shape 66"/>
          <p:cNvSpPr txBox="1">
            <a:spLocks noGrp="1"/>
          </p:cNvSpPr>
          <p:nvPr>
            <p:ph type="body" idx="1"/>
          </p:nvPr>
        </p:nvSpPr>
        <p:spPr>
          <a:xfrm>
            <a:off x="610300" y="1321150"/>
            <a:ext cx="9015574" cy="5985224"/>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3222" dirty="0">
                <a:solidFill>
                  <a:srgbClr val="000000"/>
                </a:solidFill>
                <a:latin typeface="Arial"/>
                <a:ea typeface="Arial"/>
                <a:cs typeface="Arial"/>
                <a:sym typeface="Arial"/>
              </a:rPr>
              <a:t>1. Ne </a:t>
            </a:r>
            <a:r>
              <a:rPr lang="en-US" sz="3222" dirty="0" err="1">
                <a:solidFill>
                  <a:srgbClr val="000000"/>
                </a:solidFill>
                <a:latin typeface="Arial"/>
                <a:ea typeface="Arial"/>
                <a:cs typeface="Arial"/>
                <a:sym typeface="Arial"/>
              </a:rPr>
              <a:t>iş</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yapacaksınız</a:t>
            </a:r>
            <a:r>
              <a:rPr lang="en-US" sz="3222" dirty="0">
                <a:solidFill>
                  <a:srgbClr val="000000"/>
                </a:solidFill>
                <a:latin typeface="Arial"/>
                <a:ea typeface="Arial"/>
                <a:cs typeface="Arial"/>
                <a:sym typeface="Arial"/>
              </a:rPr>
              <a:t> ?</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2. </a:t>
            </a:r>
            <a:r>
              <a:rPr lang="en-US" sz="3222" dirty="0" err="1">
                <a:solidFill>
                  <a:srgbClr val="000000"/>
                </a:solidFill>
                <a:latin typeface="Arial"/>
                <a:ea typeface="Arial"/>
                <a:cs typeface="Arial"/>
                <a:sym typeface="Arial"/>
              </a:rPr>
              <a:t>Hedef</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pazarınız</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kim</a:t>
            </a:r>
            <a:r>
              <a:rPr lang="en-US" sz="3222" dirty="0">
                <a:solidFill>
                  <a:srgbClr val="000000"/>
                </a:solidFill>
                <a:latin typeface="Arial"/>
                <a:ea typeface="Arial"/>
                <a:cs typeface="Arial"/>
                <a:sym typeface="Arial"/>
              </a:rPr>
              <a:t> ?</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3. </a:t>
            </a:r>
            <a:r>
              <a:rPr lang="en-US" sz="3222" dirty="0" err="1">
                <a:solidFill>
                  <a:srgbClr val="000000"/>
                </a:solidFill>
                <a:latin typeface="Arial"/>
                <a:ea typeface="Arial"/>
                <a:cs typeface="Arial"/>
                <a:sym typeface="Arial"/>
              </a:rPr>
              <a:t>Hangi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ürünü</a:t>
            </a:r>
            <a:r>
              <a:rPr lang="en-US" sz="3222" dirty="0">
                <a:solidFill>
                  <a:srgbClr val="000000"/>
                </a:solidFill>
                <a:latin typeface="Arial"/>
                <a:ea typeface="Arial"/>
                <a:cs typeface="Arial"/>
                <a:sym typeface="Arial"/>
              </a:rPr>
              <a:t> / </a:t>
            </a:r>
            <a:r>
              <a:rPr lang="en-US" sz="3222" dirty="0" err="1">
                <a:solidFill>
                  <a:srgbClr val="000000"/>
                </a:solidFill>
                <a:latin typeface="Arial"/>
                <a:ea typeface="Arial"/>
                <a:cs typeface="Arial"/>
                <a:sym typeface="Arial"/>
              </a:rPr>
              <a:t>hizmeti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sunacaksınız</a:t>
            </a:r>
            <a:r>
              <a:rPr lang="en-US" sz="3222" dirty="0">
                <a:solidFill>
                  <a:srgbClr val="000000"/>
                </a:solidFill>
                <a:latin typeface="Arial"/>
                <a:ea typeface="Arial"/>
                <a:cs typeface="Arial"/>
                <a:sym typeface="Arial"/>
              </a:rPr>
              <a:t>?</a:t>
            </a:r>
          </a:p>
          <a:p>
            <a:pPr marL="381000" marR="0" lvl="0" indent="-255411" algn="l">
              <a:lnSpc>
                <a:spcPct val="100000"/>
              </a:lnSpc>
              <a:spcBef>
                <a:spcPts val="583"/>
              </a:spcBef>
              <a:spcAft>
                <a:spcPts val="0"/>
              </a:spcAft>
              <a:buClr>
                <a:srgbClr val="000000"/>
              </a:buClr>
              <a:buSzPct val="100694"/>
              <a:buFont typeface="Arial"/>
              <a:buAutoNum type="arabicPeriod"/>
            </a:pPr>
            <a:r>
              <a:rPr lang="en-US" sz="3222" dirty="0" err="1">
                <a:solidFill>
                  <a:srgbClr val="000000"/>
                </a:solidFill>
                <a:latin typeface="Arial"/>
                <a:ea typeface="Arial"/>
                <a:cs typeface="Arial"/>
                <a:sym typeface="Arial"/>
              </a:rPr>
              <a:t>Ürün</a:t>
            </a:r>
            <a:r>
              <a:rPr lang="en-US" sz="3222" dirty="0">
                <a:solidFill>
                  <a:srgbClr val="000000"/>
                </a:solidFill>
                <a:latin typeface="Arial"/>
                <a:ea typeface="Arial"/>
                <a:cs typeface="Arial"/>
                <a:sym typeface="Arial"/>
              </a:rPr>
              <a:t>/</a:t>
            </a:r>
            <a:r>
              <a:rPr lang="en-US" sz="3222" dirty="0" err="1">
                <a:solidFill>
                  <a:srgbClr val="000000"/>
                </a:solidFill>
                <a:latin typeface="Arial"/>
                <a:ea typeface="Arial"/>
                <a:cs typeface="Arial"/>
                <a:sym typeface="Arial"/>
              </a:rPr>
              <a:t>hizmetinizin</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pazardaki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rakiplerinizden</a:t>
            </a:r>
            <a:r>
              <a:rPr lang="en-US" sz="3222" dirty="0">
                <a:solidFill>
                  <a:srgbClr val="000000"/>
                </a:solidFill>
                <a:latin typeface="Arial"/>
                <a:ea typeface="Arial"/>
                <a:cs typeface="Arial"/>
                <a:sym typeface="Arial"/>
              </a:rPr>
              <a:t> </a:t>
            </a:r>
          </a:p>
          <a:p>
            <a:pPr marL="0" marR="0" indent="0" algn="l">
              <a:lnSpc>
                <a:spcPct val="100000"/>
              </a:lnSpc>
              <a:spcBef>
                <a:spcPts val="583"/>
              </a:spcBef>
              <a:spcAft>
                <a:spcPts val="0"/>
              </a:spcAft>
              <a:buNone/>
            </a:pPr>
            <a:r>
              <a:rPr lang="en-US" sz="3222" dirty="0" err="1">
                <a:solidFill>
                  <a:srgbClr val="000000"/>
                </a:solidFill>
                <a:latin typeface="Arial"/>
                <a:ea typeface="Arial"/>
                <a:cs typeface="Arial"/>
                <a:sym typeface="Arial"/>
              </a:rPr>
              <a:t>farkı</a:t>
            </a:r>
            <a:r>
              <a:rPr lang="en-US" sz="3222" dirty="0">
                <a:solidFill>
                  <a:srgbClr val="000000"/>
                </a:solidFill>
                <a:latin typeface="Arial"/>
                <a:ea typeface="Arial"/>
                <a:cs typeface="Arial"/>
                <a:sym typeface="Arial"/>
              </a:rPr>
              <a:t> ne </a:t>
            </a:r>
            <a:r>
              <a:rPr lang="en-US" sz="3222" dirty="0" err="1">
                <a:solidFill>
                  <a:srgbClr val="000000"/>
                </a:solidFill>
                <a:latin typeface="Arial"/>
                <a:ea typeface="Arial"/>
                <a:cs typeface="Arial"/>
                <a:sym typeface="Arial"/>
              </a:rPr>
              <a:t>olacak</a:t>
            </a:r>
            <a:r>
              <a:rPr lang="en-US" sz="3222" dirty="0">
                <a:solidFill>
                  <a:srgbClr val="000000"/>
                </a:solidFill>
                <a:latin typeface="Arial"/>
                <a:ea typeface="Arial"/>
                <a:cs typeface="Arial"/>
                <a:sym typeface="Arial"/>
              </a:rPr>
              <a:t>? </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5. </a:t>
            </a:r>
            <a:r>
              <a:rPr lang="en-US" sz="3222" dirty="0" err="1">
                <a:solidFill>
                  <a:srgbClr val="000000"/>
                </a:solidFill>
                <a:latin typeface="Arial"/>
                <a:ea typeface="Arial"/>
                <a:cs typeface="Arial"/>
                <a:sym typeface="Arial"/>
              </a:rPr>
              <a:t>Rakibiniz</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kim</a:t>
            </a:r>
            <a:r>
              <a:rPr lang="en-US" sz="3222" dirty="0">
                <a:solidFill>
                  <a:srgbClr val="000000"/>
                </a:solidFill>
                <a:latin typeface="Arial"/>
                <a:ea typeface="Arial"/>
                <a:cs typeface="Arial"/>
                <a:sym typeface="Arial"/>
              </a:rPr>
              <a:t>/</a:t>
            </a:r>
            <a:r>
              <a:rPr lang="en-US" sz="3222" dirty="0" err="1">
                <a:solidFill>
                  <a:srgbClr val="000000"/>
                </a:solidFill>
                <a:latin typeface="Arial"/>
                <a:ea typeface="Arial"/>
                <a:cs typeface="Arial"/>
                <a:sym typeface="Arial"/>
              </a:rPr>
              <a:t>kimler</a:t>
            </a:r>
            <a:r>
              <a:rPr lang="en-US" sz="3222" dirty="0">
                <a:solidFill>
                  <a:srgbClr val="000000"/>
                </a:solidFill>
                <a:latin typeface="Arial"/>
                <a:ea typeface="Arial"/>
                <a:cs typeface="Arial"/>
                <a:sym typeface="Arial"/>
              </a:rPr>
              <a:t>?</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6. </a:t>
            </a:r>
            <a:r>
              <a:rPr lang="en-US" sz="3222" dirty="0" err="1">
                <a:solidFill>
                  <a:srgbClr val="000000"/>
                </a:solidFill>
                <a:latin typeface="Arial"/>
                <a:ea typeface="Arial"/>
                <a:cs typeface="Arial"/>
                <a:sym typeface="Arial"/>
              </a:rPr>
              <a:t>Hangi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tedarikçileri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kullanacaksınız</a:t>
            </a:r>
            <a:r>
              <a:rPr lang="en-US" sz="3222" dirty="0">
                <a:solidFill>
                  <a:srgbClr val="000000"/>
                </a:solidFill>
                <a:latin typeface="Arial"/>
                <a:ea typeface="Arial"/>
                <a:cs typeface="Arial"/>
                <a:sym typeface="Arial"/>
              </a:rPr>
              <a:t>?</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7. </a:t>
            </a:r>
            <a:r>
              <a:rPr lang="en-US" sz="3222" dirty="0" err="1">
                <a:solidFill>
                  <a:srgbClr val="000000"/>
                </a:solidFill>
                <a:latin typeface="Arial"/>
                <a:ea typeface="Arial"/>
                <a:cs typeface="Arial"/>
                <a:sym typeface="Arial"/>
              </a:rPr>
              <a:t>Hangi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yasal</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şirket</a:t>
            </a:r>
            <a:r>
              <a:rPr lang="en-US" sz="3222" dirty="0">
                <a:solidFill>
                  <a:srgbClr val="000000"/>
                </a:solidFill>
                <a:latin typeface="Arial"/>
                <a:ea typeface="Arial"/>
                <a:cs typeface="Arial"/>
                <a:sym typeface="Arial"/>
              </a:rPr>
              <a:t> tipi size </a:t>
            </a:r>
            <a:r>
              <a:rPr lang="en-US" sz="3222" dirty="0" err="1">
                <a:solidFill>
                  <a:srgbClr val="000000"/>
                </a:solidFill>
                <a:latin typeface="Arial"/>
                <a:ea typeface="Arial"/>
                <a:cs typeface="Arial"/>
                <a:sym typeface="Arial"/>
              </a:rPr>
              <a:t>uygun</a:t>
            </a:r>
            <a:r>
              <a:rPr lang="en-US" sz="3222" dirty="0">
                <a:solidFill>
                  <a:srgbClr val="000000"/>
                </a:solidFill>
                <a:latin typeface="Arial"/>
                <a:ea typeface="Arial"/>
                <a:cs typeface="Arial"/>
                <a:sym typeface="Arial"/>
              </a:rPr>
              <a:t>?</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8. </a:t>
            </a:r>
            <a:r>
              <a:rPr lang="en-US" sz="3222" dirty="0" err="1">
                <a:solidFill>
                  <a:srgbClr val="000000"/>
                </a:solidFill>
                <a:latin typeface="Arial"/>
                <a:ea typeface="Arial"/>
                <a:cs typeface="Arial"/>
                <a:sym typeface="Arial"/>
              </a:rPr>
              <a:t>Şirketinizi</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nerede</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kuracaksınız</a:t>
            </a:r>
            <a:r>
              <a:rPr lang="en-US" sz="3222" dirty="0">
                <a:solidFill>
                  <a:srgbClr val="000000"/>
                </a:solidFill>
                <a:latin typeface="Arial"/>
                <a:ea typeface="Arial"/>
                <a:cs typeface="Arial"/>
                <a:sym typeface="Arial"/>
              </a:rPr>
              <a:t>?</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9. </a:t>
            </a:r>
            <a:r>
              <a:rPr lang="en-US" sz="3222" dirty="0" err="1">
                <a:solidFill>
                  <a:srgbClr val="000000"/>
                </a:solidFill>
                <a:latin typeface="Arial"/>
                <a:ea typeface="Arial"/>
                <a:cs typeface="Arial"/>
                <a:sym typeface="Arial"/>
              </a:rPr>
              <a:t>Ekip</a:t>
            </a:r>
            <a:r>
              <a:rPr lang="en-US" sz="3222" dirty="0">
                <a:solidFill>
                  <a:srgbClr val="000000"/>
                </a:solidFill>
                <a:latin typeface="Arial"/>
                <a:ea typeface="Arial"/>
                <a:cs typeface="Arial"/>
                <a:sym typeface="Arial"/>
              </a:rPr>
              <a:t>/</a:t>
            </a:r>
            <a:r>
              <a:rPr lang="en-US" sz="3222" dirty="0" err="1">
                <a:solidFill>
                  <a:srgbClr val="000000"/>
                </a:solidFill>
                <a:latin typeface="Arial"/>
                <a:ea typeface="Arial"/>
                <a:cs typeface="Arial"/>
                <a:sym typeface="Arial"/>
              </a:rPr>
              <a:t>Çalışan</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ihtiyacınız</a:t>
            </a:r>
            <a:r>
              <a:rPr lang="en-US" sz="3222" dirty="0">
                <a:solidFill>
                  <a:srgbClr val="000000"/>
                </a:solidFill>
                <a:latin typeface="Arial"/>
                <a:ea typeface="Arial"/>
                <a:cs typeface="Arial"/>
                <a:sym typeface="Arial"/>
              </a:rPr>
              <a:t> ne </a:t>
            </a:r>
            <a:r>
              <a:rPr lang="en-US" sz="3222" dirty="0" err="1">
                <a:solidFill>
                  <a:srgbClr val="000000"/>
                </a:solidFill>
                <a:latin typeface="Arial"/>
                <a:ea typeface="Arial"/>
                <a:cs typeface="Arial"/>
                <a:sym typeface="Arial"/>
              </a:rPr>
              <a:t>olacak</a:t>
            </a:r>
            <a:r>
              <a:rPr lang="en-US" sz="3222" dirty="0">
                <a:solidFill>
                  <a:srgbClr val="000000"/>
                </a:solidFill>
                <a:latin typeface="Arial"/>
                <a:ea typeface="Arial"/>
                <a:cs typeface="Arial"/>
                <a:sym typeface="Arial"/>
              </a:rPr>
              <a:t>?</a:t>
            </a:r>
          </a:p>
          <a:p>
            <a:pPr marL="0" marR="0" indent="0" algn="l">
              <a:lnSpc>
                <a:spcPct val="100000"/>
              </a:lnSpc>
              <a:spcBef>
                <a:spcPts val="583"/>
              </a:spcBef>
              <a:spcAft>
                <a:spcPts val="0"/>
              </a:spcAft>
              <a:buNone/>
            </a:pPr>
            <a:r>
              <a:rPr lang="en-US" sz="3222" dirty="0">
                <a:solidFill>
                  <a:srgbClr val="000000"/>
                </a:solidFill>
                <a:latin typeface="Arial"/>
                <a:ea typeface="Arial"/>
                <a:cs typeface="Arial"/>
                <a:sym typeface="Arial"/>
              </a:rPr>
              <a:t>10. Bu </a:t>
            </a:r>
            <a:r>
              <a:rPr lang="en-US" sz="3222" dirty="0" err="1">
                <a:solidFill>
                  <a:srgbClr val="000000"/>
                </a:solidFill>
                <a:latin typeface="Arial"/>
                <a:ea typeface="Arial"/>
                <a:cs typeface="Arial"/>
                <a:sym typeface="Arial"/>
              </a:rPr>
              <a:t>iş</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karlı</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olacak</a:t>
            </a:r>
            <a:r>
              <a:rPr lang="en-US" sz="3222" dirty="0">
                <a:solidFill>
                  <a:srgbClr val="000000"/>
                </a:solidFill>
                <a:latin typeface="Arial"/>
                <a:ea typeface="Arial"/>
                <a:cs typeface="Arial"/>
                <a:sym typeface="Arial"/>
              </a:rPr>
              <a:t> </a:t>
            </a:r>
            <a:r>
              <a:rPr lang="en-US" sz="3222" dirty="0" err="1">
                <a:solidFill>
                  <a:srgbClr val="000000"/>
                </a:solidFill>
                <a:latin typeface="Arial"/>
                <a:ea typeface="Arial"/>
                <a:cs typeface="Arial"/>
                <a:sym typeface="Arial"/>
              </a:rPr>
              <a:t>mı</a:t>
            </a:r>
            <a:r>
              <a:rPr lang="en-US" sz="3222" dirty="0">
                <a:solidFill>
                  <a:srgbClr val="000000"/>
                </a:solidFill>
                <a:latin typeface="Arial"/>
                <a:ea typeface="Arial"/>
                <a:cs typeface="Arial"/>
                <a:sym typeface="Arial"/>
              </a:rPr>
              <a:t>?</a:t>
            </a:r>
          </a:p>
          <a:p>
            <a:endParaRPr lang="en-US" sz="3222"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79536160"/>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864300" y="474475"/>
            <a:ext cx="8507575"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a:t>
            </a:r>
          </a:p>
        </p:txBody>
      </p:sp>
      <p:sp>
        <p:nvSpPr>
          <p:cNvPr id="72" name="Shape 72"/>
          <p:cNvSpPr txBox="1">
            <a:spLocks noGrp="1"/>
          </p:cNvSpPr>
          <p:nvPr>
            <p:ph type="subTitle" idx="1"/>
          </p:nvPr>
        </p:nvSpPr>
        <p:spPr>
          <a:xfrm>
            <a:off x="694950" y="1321150"/>
            <a:ext cx="8168900" cy="735874"/>
          </a:xfrm>
          <a:prstGeom prst="rect">
            <a:avLst/>
          </a:prstGeom>
        </p:spPr>
        <p:txBody>
          <a:bodyPr lIns="38100" tIns="38100" rIns="38100" bIns="38100" anchor="t" anchorCtr="0">
            <a:noAutofit/>
          </a:bodyPr>
          <a:lstStyle/>
          <a:p>
            <a:pPr marL="0" marR="0" indent="0" algn="ctr">
              <a:lnSpc>
                <a:spcPct val="119921"/>
              </a:lnSpc>
              <a:spcBef>
                <a:spcPts val="0"/>
              </a:spcBef>
              <a:spcAft>
                <a:spcPts val="0"/>
              </a:spcAft>
              <a:buNone/>
            </a:pPr>
            <a:r>
              <a:rPr lang="en-US" sz="3555" b="1">
                <a:solidFill>
                  <a:srgbClr val="000000"/>
                </a:solidFill>
                <a:latin typeface="Arial"/>
                <a:ea typeface="Arial"/>
                <a:cs typeface="Arial"/>
                <a:sym typeface="Arial"/>
              </a:rPr>
              <a:t>1. Ne iş yapacaksınız?</a:t>
            </a:r>
            <a:r>
              <a:rPr lang="en-US" sz="3555">
                <a:solidFill>
                  <a:srgbClr val="000000"/>
                </a:solidFill>
                <a:latin typeface="Arial"/>
                <a:ea typeface="Arial"/>
                <a:cs typeface="Arial"/>
                <a:sym typeface="Arial"/>
              </a:rPr>
              <a:t> </a:t>
            </a:r>
          </a:p>
        </p:txBody>
      </p:sp>
      <p:sp>
        <p:nvSpPr>
          <p:cNvPr id="73" name="Shape 73"/>
          <p:cNvSpPr txBox="1"/>
          <p:nvPr/>
        </p:nvSpPr>
        <p:spPr>
          <a:xfrm>
            <a:off x="610300" y="2167800"/>
            <a:ext cx="8846250" cy="550674"/>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Dükkanda Evde Lokantada</a:t>
            </a:r>
          </a:p>
        </p:txBody>
      </p:sp>
      <p:sp>
        <p:nvSpPr>
          <p:cNvPr id="74" name="Shape 74"/>
          <p:cNvSpPr/>
          <p:nvPr/>
        </p:nvSpPr>
        <p:spPr>
          <a:xfrm>
            <a:off x="7112000" y="3471325"/>
            <a:ext cx="2878649" cy="2233075"/>
          </a:xfrm>
          <a:prstGeom prst="rect">
            <a:avLst/>
          </a:prstGeom>
          <a:blipFill>
            <a:blip r:embed="rId3"/>
            <a:stretch>
              <a:fillRect/>
            </a:stretch>
          </a:blipFill>
        </p:spPr>
      </p:sp>
      <p:sp>
        <p:nvSpPr>
          <p:cNvPr id="75" name="Shape 75"/>
          <p:cNvSpPr/>
          <p:nvPr/>
        </p:nvSpPr>
        <p:spPr>
          <a:xfrm>
            <a:off x="338650" y="3301975"/>
            <a:ext cx="2190750" cy="2539974"/>
          </a:xfrm>
          <a:prstGeom prst="rect">
            <a:avLst/>
          </a:prstGeom>
          <a:blipFill>
            <a:blip r:embed="rId4"/>
            <a:stretch>
              <a:fillRect/>
            </a:stretch>
          </a:blipFill>
        </p:spPr>
      </p:sp>
      <p:sp>
        <p:nvSpPr>
          <p:cNvPr id="76" name="Shape 76"/>
          <p:cNvSpPr/>
          <p:nvPr/>
        </p:nvSpPr>
        <p:spPr>
          <a:xfrm>
            <a:off x="3132650" y="3386650"/>
            <a:ext cx="3471324" cy="2307149"/>
          </a:xfrm>
          <a:prstGeom prst="rect">
            <a:avLst/>
          </a:prstGeom>
          <a:blipFill>
            <a:blip r:embed="rId5"/>
            <a:stretch>
              <a:fillRect/>
            </a:stretch>
          </a:blipFill>
        </p:spPr>
      </p:sp>
    </p:spTree>
    <p:extLst>
      <p:ext uri="{BB962C8B-B14F-4D97-AF65-F5344CB8AC3E}">
        <p14:creationId xmlns:p14="http://schemas.microsoft.com/office/powerpoint/2010/main" val="4181233348"/>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525625" y="389800"/>
            <a:ext cx="8592249"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Planı-Pazar</a:t>
            </a:r>
          </a:p>
        </p:txBody>
      </p:sp>
      <p:sp>
        <p:nvSpPr>
          <p:cNvPr id="82" name="Shape 82"/>
          <p:cNvSpPr txBox="1">
            <a:spLocks noGrp="1"/>
          </p:cNvSpPr>
          <p:nvPr>
            <p:ph type="body" idx="1"/>
          </p:nvPr>
        </p:nvSpPr>
        <p:spPr>
          <a:xfrm>
            <a:off x="948950" y="1236475"/>
            <a:ext cx="7830250" cy="735874"/>
          </a:xfrm>
          <a:prstGeom prst="rect">
            <a:avLst/>
          </a:prstGeom>
        </p:spPr>
        <p:txBody>
          <a:bodyPr lIns="38100" tIns="38100" rIns="38100" bIns="38100" anchor="t" anchorCtr="0">
            <a:noAutofit/>
          </a:bodyPr>
          <a:lstStyle/>
          <a:p>
            <a:pPr marL="0" marR="0" indent="0" algn="l">
              <a:lnSpc>
                <a:spcPct val="119921"/>
              </a:lnSpc>
              <a:spcBef>
                <a:spcPts val="0"/>
              </a:spcBef>
              <a:spcAft>
                <a:spcPts val="0"/>
              </a:spcAft>
              <a:buNone/>
            </a:pPr>
            <a:r>
              <a:rPr lang="en-US" sz="3555" b="1">
                <a:solidFill>
                  <a:srgbClr val="000000"/>
                </a:solidFill>
                <a:latin typeface="Arial"/>
                <a:ea typeface="Arial"/>
                <a:cs typeface="Arial"/>
                <a:sym typeface="Arial"/>
              </a:rPr>
              <a:t>2. Hedef pazarınız kim?</a:t>
            </a:r>
            <a:r>
              <a:rPr lang="en-US" sz="3555">
                <a:solidFill>
                  <a:srgbClr val="000000"/>
                </a:solidFill>
                <a:latin typeface="Arial"/>
                <a:ea typeface="Arial"/>
                <a:cs typeface="Arial"/>
                <a:sym typeface="Arial"/>
              </a:rPr>
              <a:t> </a:t>
            </a:r>
          </a:p>
        </p:txBody>
      </p:sp>
      <p:sp>
        <p:nvSpPr>
          <p:cNvPr id="83" name="Shape 83"/>
          <p:cNvSpPr txBox="1"/>
          <p:nvPr/>
        </p:nvSpPr>
        <p:spPr>
          <a:xfrm>
            <a:off x="779625" y="2421800"/>
            <a:ext cx="8592249" cy="617699"/>
          </a:xfrm>
          <a:prstGeom prst="rect">
            <a:avLst/>
          </a:prstGeom>
        </p:spPr>
        <p:txBody>
          <a:bodyPr lIns="38100" tIns="38100" rIns="38100" bIns="38100" anchor="t"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Ne tip müşterileri hedefleyeceksiniz? </a:t>
            </a:r>
          </a:p>
        </p:txBody>
      </p:sp>
      <p:sp>
        <p:nvSpPr>
          <p:cNvPr id="84" name="Shape 84"/>
          <p:cNvSpPr/>
          <p:nvPr/>
        </p:nvSpPr>
        <p:spPr>
          <a:xfrm>
            <a:off x="592650" y="3810000"/>
            <a:ext cx="2963325" cy="2963325"/>
          </a:xfrm>
          <a:prstGeom prst="rect">
            <a:avLst/>
          </a:prstGeom>
          <a:blipFill>
            <a:blip r:embed="rId3"/>
            <a:stretch>
              <a:fillRect/>
            </a:stretch>
          </a:blipFill>
        </p:spPr>
      </p:sp>
      <p:sp>
        <p:nvSpPr>
          <p:cNvPr id="85" name="Shape 85"/>
          <p:cNvSpPr/>
          <p:nvPr/>
        </p:nvSpPr>
        <p:spPr>
          <a:xfrm>
            <a:off x="6604000" y="3640650"/>
            <a:ext cx="3302000" cy="3301975"/>
          </a:xfrm>
          <a:prstGeom prst="rect">
            <a:avLst/>
          </a:prstGeom>
          <a:blipFill>
            <a:blip r:embed="rId4"/>
            <a:stretch>
              <a:fillRect/>
            </a:stretch>
          </a:blipFill>
        </p:spPr>
      </p:sp>
      <p:sp>
        <p:nvSpPr>
          <p:cNvPr id="86" name="Shape 86"/>
          <p:cNvSpPr/>
          <p:nvPr/>
        </p:nvSpPr>
        <p:spPr>
          <a:xfrm>
            <a:off x="3725325" y="3810000"/>
            <a:ext cx="2878649" cy="3048000"/>
          </a:xfrm>
          <a:prstGeom prst="rect">
            <a:avLst/>
          </a:prstGeom>
          <a:blipFill>
            <a:blip r:embed="rId5"/>
            <a:stretch>
              <a:fillRect/>
            </a:stretch>
          </a:blipFill>
        </p:spPr>
      </p:sp>
    </p:spTree>
    <p:extLst>
      <p:ext uri="{BB962C8B-B14F-4D97-AF65-F5344CB8AC3E}">
        <p14:creationId xmlns:p14="http://schemas.microsoft.com/office/powerpoint/2010/main" val="3235272680"/>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10300" y="474475"/>
            <a:ext cx="7914899" cy="1167147"/>
          </a:xfrm>
          <a:prstGeom prst="rect">
            <a:avLst/>
          </a:prstGeom>
        </p:spPr>
        <p:txBody>
          <a:bodyPr lIns="38100" tIns="38100" rIns="38100" bIns="38100" anchor="ctr" anchorCtr="0">
            <a:noAutofit/>
          </a:bodyPr>
          <a:lstStyle/>
          <a:p>
            <a:pPr marL="0" marR="0" indent="0" algn="ctr">
              <a:lnSpc>
                <a:spcPct val="120089"/>
              </a:lnSpc>
              <a:spcBef>
                <a:spcPts val="0"/>
              </a:spcBef>
              <a:spcAft>
                <a:spcPts val="0"/>
              </a:spcAft>
              <a:buNone/>
            </a:pPr>
            <a:endParaRPr/>
          </a:p>
        </p:txBody>
      </p:sp>
      <p:sp>
        <p:nvSpPr>
          <p:cNvPr id="92" name="Shape 92"/>
          <p:cNvSpPr txBox="1">
            <a:spLocks noGrp="1"/>
          </p:cNvSpPr>
          <p:nvPr>
            <p:ph type="body" idx="1"/>
          </p:nvPr>
        </p:nvSpPr>
        <p:spPr>
          <a:xfrm>
            <a:off x="525625" y="1490475"/>
            <a:ext cx="9015574" cy="651225"/>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3555" b="1">
                <a:solidFill>
                  <a:srgbClr val="000000"/>
                </a:solidFill>
                <a:latin typeface="Arial"/>
                <a:ea typeface="Arial"/>
                <a:cs typeface="Arial"/>
                <a:sym typeface="Arial"/>
              </a:rPr>
              <a:t>3. Hangi ürünü / hizmeti sunacaksınız</a:t>
            </a:r>
            <a:r>
              <a:rPr lang="en-US" sz="3999" b="1">
                <a:solidFill>
                  <a:srgbClr val="000000"/>
                </a:solidFill>
                <a:latin typeface="Arial"/>
                <a:ea typeface="Arial"/>
                <a:cs typeface="Arial"/>
                <a:sym typeface="Arial"/>
              </a:rPr>
              <a:t>?</a:t>
            </a:r>
            <a:r>
              <a:rPr lang="en-US" sz="3111">
                <a:solidFill>
                  <a:srgbClr val="000000"/>
                </a:solidFill>
                <a:latin typeface="Arial"/>
                <a:ea typeface="Arial"/>
                <a:cs typeface="Arial"/>
                <a:sym typeface="Arial"/>
              </a:rPr>
              <a:t> </a:t>
            </a:r>
          </a:p>
        </p:txBody>
      </p:sp>
      <p:sp>
        <p:nvSpPr>
          <p:cNvPr id="93" name="Shape 93"/>
          <p:cNvSpPr txBox="1"/>
          <p:nvPr/>
        </p:nvSpPr>
        <p:spPr>
          <a:xfrm>
            <a:off x="525625" y="389800"/>
            <a:ext cx="7576249" cy="753524"/>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Planı-Ürünler?</a:t>
            </a:r>
          </a:p>
        </p:txBody>
      </p:sp>
      <p:sp>
        <p:nvSpPr>
          <p:cNvPr id="94" name="Shape 94"/>
          <p:cNvSpPr txBox="1"/>
          <p:nvPr/>
        </p:nvSpPr>
        <p:spPr>
          <a:xfrm>
            <a:off x="948950" y="2167800"/>
            <a:ext cx="8253574" cy="1374400"/>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Ürünlerinizi kendiniz mi üreteceksiniz, dışarıdan mı tedarik edeceksiniz? </a:t>
            </a:r>
          </a:p>
          <a:p>
            <a:pPr marL="0" marR="0" indent="0" algn="l">
              <a:lnSpc>
                <a:spcPct val="119791"/>
              </a:lnSpc>
              <a:spcBef>
                <a:spcPts val="479"/>
              </a:spcBef>
              <a:spcAft>
                <a:spcPts val="0"/>
              </a:spcAft>
              <a:buNone/>
            </a:pPr>
            <a:r>
              <a:rPr lang="en-US" sz="2666">
                <a:solidFill>
                  <a:srgbClr val="000000"/>
                </a:solidFill>
                <a:latin typeface="Arial"/>
                <a:ea typeface="Arial"/>
                <a:cs typeface="Arial"/>
                <a:sym typeface="Arial"/>
              </a:rPr>
              <a:t>Müşteriye hangi hizmetleri sunacaksınız? </a:t>
            </a:r>
          </a:p>
        </p:txBody>
      </p:sp>
      <p:sp>
        <p:nvSpPr>
          <p:cNvPr id="95" name="Shape 95"/>
          <p:cNvSpPr/>
          <p:nvPr/>
        </p:nvSpPr>
        <p:spPr>
          <a:xfrm>
            <a:off x="677325" y="4042825"/>
            <a:ext cx="3132650" cy="2349500"/>
          </a:xfrm>
          <a:prstGeom prst="rect">
            <a:avLst/>
          </a:prstGeom>
          <a:blipFill>
            <a:blip r:embed="rId3"/>
            <a:stretch>
              <a:fillRect/>
            </a:stretch>
          </a:blipFill>
        </p:spPr>
      </p:sp>
      <p:sp>
        <p:nvSpPr>
          <p:cNvPr id="96" name="Shape 96"/>
          <p:cNvSpPr/>
          <p:nvPr/>
        </p:nvSpPr>
        <p:spPr>
          <a:xfrm>
            <a:off x="7281325" y="4063975"/>
            <a:ext cx="2286000" cy="2286000"/>
          </a:xfrm>
          <a:prstGeom prst="rect">
            <a:avLst/>
          </a:prstGeom>
          <a:blipFill>
            <a:blip r:embed="rId4"/>
            <a:stretch>
              <a:fillRect/>
            </a:stretch>
          </a:blipFill>
        </p:spPr>
      </p:sp>
      <p:sp>
        <p:nvSpPr>
          <p:cNvPr id="97" name="Shape 97"/>
          <p:cNvSpPr/>
          <p:nvPr/>
        </p:nvSpPr>
        <p:spPr>
          <a:xfrm>
            <a:off x="4064000" y="4063975"/>
            <a:ext cx="2286000" cy="2286000"/>
          </a:xfrm>
          <a:prstGeom prst="rect">
            <a:avLst/>
          </a:prstGeom>
          <a:blipFill>
            <a:blip r:embed="rId5"/>
            <a:stretch>
              <a:fillRect/>
            </a:stretch>
          </a:blipFill>
        </p:spPr>
      </p:sp>
    </p:spTree>
    <p:extLst>
      <p:ext uri="{BB962C8B-B14F-4D97-AF65-F5344CB8AC3E}">
        <p14:creationId xmlns:p14="http://schemas.microsoft.com/office/powerpoint/2010/main" val="2618205192"/>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10300" y="389800"/>
            <a:ext cx="8422900"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 -Müşteriler</a:t>
            </a:r>
          </a:p>
        </p:txBody>
      </p:sp>
      <p:sp>
        <p:nvSpPr>
          <p:cNvPr id="103" name="Shape 103"/>
          <p:cNvSpPr txBox="1">
            <a:spLocks noGrp="1"/>
          </p:cNvSpPr>
          <p:nvPr>
            <p:ph type="body" idx="1"/>
          </p:nvPr>
        </p:nvSpPr>
        <p:spPr>
          <a:xfrm>
            <a:off x="356300" y="1490475"/>
            <a:ext cx="9523575" cy="735874"/>
          </a:xfrm>
          <a:prstGeom prst="rect">
            <a:avLst/>
          </a:prstGeom>
        </p:spPr>
        <p:txBody>
          <a:bodyPr lIns="38100" tIns="38100" rIns="38100" bIns="38100" anchor="t" anchorCtr="0">
            <a:noAutofit/>
          </a:bodyPr>
          <a:lstStyle/>
          <a:p>
            <a:pPr marL="0" marR="0" indent="0" algn="ctr">
              <a:lnSpc>
                <a:spcPct val="100000"/>
              </a:lnSpc>
              <a:spcBef>
                <a:spcPts val="563"/>
              </a:spcBef>
              <a:spcAft>
                <a:spcPts val="0"/>
              </a:spcAft>
              <a:buNone/>
            </a:pPr>
            <a:r>
              <a:rPr lang="en-US" sz="1333" b="1">
                <a:solidFill>
                  <a:srgbClr val="000000"/>
                </a:solidFill>
                <a:latin typeface="Arial"/>
                <a:ea typeface="Arial"/>
                <a:cs typeface="Arial"/>
                <a:sym typeface="Arial"/>
              </a:rPr>
              <a:t>
</a:t>
            </a:r>
            <a:r>
              <a:rPr lang="en-US" sz="3111" b="1">
                <a:solidFill>
                  <a:srgbClr val="000000"/>
                </a:solidFill>
                <a:latin typeface="Arial"/>
                <a:ea typeface="Arial"/>
                <a:cs typeface="Arial"/>
                <a:sym typeface="Arial"/>
              </a:rPr>
              <a:t>4. Ürün/hizmetinizin rakiplerinden farkı ne olacak? </a:t>
            </a:r>
          </a:p>
        </p:txBody>
      </p:sp>
      <p:sp>
        <p:nvSpPr>
          <p:cNvPr id="104" name="Shape 104"/>
          <p:cNvSpPr txBox="1"/>
          <p:nvPr/>
        </p:nvSpPr>
        <p:spPr>
          <a:xfrm>
            <a:off x="1287625" y="2929800"/>
            <a:ext cx="7322249" cy="889349"/>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Müşteriler neden sizi tercih edecek? </a:t>
            </a:r>
          </a:p>
          <a:p>
            <a:endParaRPr lang="en-US" sz="3111">
              <a:solidFill>
                <a:srgbClr val="000000"/>
              </a:solidFill>
              <a:latin typeface="Arial"/>
              <a:ea typeface="Arial"/>
              <a:cs typeface="Arial"/>
              <a:sym typeface="Arial"/>
            </a:endParaRPr>
          </a:p>
        </p:txBody>
      </p:sp>
      <p:sp>
        <p:nvSpPr>
          <p:cNvPr id="105" name="Shape 105"/>
          <p:cNvSpPr/>
          <p:nvPr/>
        </p:nvSpPr>
        <p:spPr>
          <a:xfrm>
            <a:off x="762000" y="4572000"/>
            <a:ext cx="2540000" cy="2539974"/>
          </a:xfrm>
          <a:prstGeom prst="rect">
            <a:avLst/>
          </a:prstGeom>
          <a:blipFill>
            <a:blip r:embed="rId3"/>
            <a:stretch>
              <a:fillRect/>
            </a:stretch>
          </a:blipFill>
        </p:spPr>
      </p:sp>
      <p:sp>
        <p:nvSpPr>
          <p:cNvPr id="106" name="Shape 106"/>
          <p:cNvSpPr/>
          <p:nvPr/>
        </p:nvSpPr>
        <p:spPr>
          <a:xfrm>
            <a:off x="6688650" y="4572000"/>
            <a:ext cx="2794000" cy="2455325"/>
          </a:xfrm>
          <a:prstGeom prst="rect">
            <a:avLst/>
          </a:prstGeom>
          <a:blipFill>
            <a:blip r:embed="rId4"/>
            <a:stretch>
              <a:fillRect/>
            </a:stretch>
          </a:blipFill>
        </p:spPr>
      </p:sp>
      <p:sp>
        <p:nvSpPr>
          <p:cNvPr id="107" name="Shape 107"/>
          <p:cNvSpPr/>
          <p:nvPr/>
        </p:nvSpPr>
        <p:spPr>
          <a:xfrm>
            <a:off x="3894650" y="4572000"/>
            <a:ext cx="2063750" cy="2539974"/>
          </a:xfrm>
          <a:prstGeom prst="rect">
            <a:avLst/>
          </a:prstGeom>
          <a:blipFill>
            <a:blip r:embed="rId5"/>
            <a:stretch>
              <a:fillRect/>
            </a:stretch>
          </a:blipFill>
        </p:spPr>
      </p:sp>
    </p:spTree>
    <p:extLst>
      <p:ext uri="{BB962C8B-B14F-4D97-AF65-F5344CB8AC3E}">
        <p14:creationId xmlns:p14="http://schemas.microsoft.com/office/powerpoint/2010/main" val="3627369980"/>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864300" y="2418275"/>
            <a:ext cx="8507575" cy="2258094"/>
          </a:xfrm>
          <a:prstGeom prst="rect">
            <a:avLst/>
          </a:prstGeom>
        </p:spPr>
        <p:txBody>
          <a:bodyPr lIns="38100" tIns="38100" rIns="38100" bIns="38100" anchor="ctr" anchorCtr="0">
            <a:noAutofit/>
          </a:bodyPr>
          <a:lstStyle/>
          <a:p>
            <a:pPr marL="0" marR="0" indent="0" algn="ctr">
              <a:lnSpc>
                <a:spcPct val="120089"/>
              </a:lnSpc>
              <a:spcBef>
                <a:spcPts val="0"/>
              </a:spcBef>
              <a:spcAft>
                <a:spcPts val="0"/>
              </a:spcAft>
              <a:buNone/>
            </a:pPr>
            <a:endParaRPr/>
          </a:p>
        </p:txBody>
      </p:sp>
      <p:sp>
        <p:nvSpPr>
          <p:cNvPr id="57" name="Shape 57"/>
          <p:cNvSpPr/>
          <p:nvPr/>
        </p:nvSpPr>
        <p:spPr>
          <a:xfrm>
            <a:off x="1100650" y="2031975"/>
            <a:ext cx="8212650" cy="4572000"/>
          </a:xfrm>
          <a:prstGeom prst="rect">
            <a:avLst/>
          </a:prstGeom>
          <a:blipFill>
            <a:blip r:embed="rId4"/>
            <a:stretch>
              <a:fillRect/>
            </a:stretch>
          </a:blipFill>
        </p:spPr>
      </p:sp>
      <p:sp>
        <p:nvSpPr>
          <p:cNvPr id="58" name="Shape 58"/>
          <p:cNvSpPr txBox="1"/>
          <p:nvPr/>
        </p:nvSpPr>
        <p:spPr>
          <a:xfrm>
            <a:off x="1202950" y="2083150"/>
            <a:ext cx="8084250" cy="4545875"/>
          </a:xfrm>
          <a:prstGeom prst="rect">
            <a:avLst/>
          </a:prstGeom>
        </p:spPr>
        <p:txBody>
          <a:bodyPr lIns="38100" tIns="38100" rIns="38100" bIns="38100" anchor="ctr" anchorCtr="0">
            <a:noAutofit/>
          </a:bodyPr>
          <a:lstStyle/>
          <a:p>
            <a:pPr marL="0" marR="0" indent="0" algn="r">
              <a:lnSpc>
                <a:spcPct val="120138"/>
              </a:lnSpc>
              <a:spcBef>
                <a:spcPts val="0"/>
              </a:spcBef>
              <a:spcAft>
                <a:spcPts val="0"/>
              </a:spcAft>
              <a:buNone/>
            </a:pPr>
            <a:r>
              <a:rPr lang="en-US" sz="4000" b="1">
                <a:solidFill>
                  <a:srgbClr val="000000"/>
                </a:solidFill>
                <a:latin typeface="Arial"/>
                <a:ea typeface="Arial"/>
                <a:cs typeface="Arial"/>
                <a:sym typeface="Arial"/>
              </a:rPr>
              <a:t>Susmak kendine güvenmeyenin </a:t>
            </a:r>
          </a:p>
          <a:p>
            <a:pPr marL="0" marR="0" indent="0" algn="r">
              <a:lnSpc>
                <a:spcPct val="120138"/>
              </a:lnSpc>
              <a:spcBef>
                <a:spcPts val="0"/>
              </a:spcBef>
              <a:spcAft>
                <a:spcPts val="0"/>
              </a:spcAft>
              <a:buNone/>
            </a:pPr>
            <a:r>
              <a:rPr lang="en-US" sz="4000" b="1">
                <a:solidFill>
                  <a:srgbClr val="000000"/>
                </a:solidFill>
                <a:latin typeface="Arial"/>
                <a:ea typeface="Arial"/>
                <a:cs typeface="Arial"/>
                <a:sym typeface="Arial"/>
              </a:rPr>
              <a:t>başvurduğu en emin çaredir</a:t>
            </a:r>
            <a:r>
              <a:rPr lang="en-US" sz="2222" b="1">
                <a:solidFill>
                  <a:srgbClr val="000000"/>
                </a:solidFill>
                <a:latin typeface="Arial"/>
                <a:ea typeface="Arial"/>
                <a:cs typeface="Arial"/>
                <a:sym typeface="Arial"/>
              </a:rPr>
              <a:t>.</a:t>
            </a:r>
            <a:r>
              <a:rPr lang="en-US" sz="2000">
                <a:solidFill>
                  <a:srgbClr val="000000"/>
                </a:solidFill>
                <a:latin typeface="Arial"/>
                <a:ea typeface="Arial"/>
                <a:cs typeface="Arial"/>
                <a:sym typeface="Arial"/>
              </a:rPr>
              <a:t> </a:t>
            </a:r>
          </a:p>
          <a:p>
            <a:endParaRPr lang="en-US" sz="2000">
              <a:solidFill>
                <a:srgbClr val="000000"/>
              </a:solidFill>
              <a:latin typeface="Arial"/>
              <a:ea typeface="Arial"/>
              <a:cs typeface="Arial"/>
              <a:sym typeface="Arial"/>
            </a:endParaRPr>
          </a:p>
          <a:p>
            <a:endParaRPr lang="en-US" sz="2000">
              <a:solidFill>
                <a:srgbClr val="000000"/>
              </a:solidFill>
              <a:latin typeface="Arial"/>
              <a:ea typeface="Arial"/>
              <a:cs typeface="Arial"/>
              <a:sym typeface="Arial"/>
            </a:endParaRPr>
          </a:p>
          <a:p>
            <a:endParaRPr lang="en-US" sz="2000">
              <a:solidFill>
                <a:srgbClr val="000000"/>
              </a:solidFill>
              <a:latin typeface="Arial"/>
              <a:ea typeface="Arial"/>
              <a:cs typeface="Arial"/>
              <a:sym typeface="Arial"/>
            </a:endParaRPr>
          </a:p>
          <a:p>
            <a:endParaRPr lang="en-US" sz="2000">
              <a:solidFill>
                <a:srgbClr val="000000"/>
              </a:solidFill>
              <a:latin typeface="Arial"/>
              <a:ea typeface="Arial"/>
              <a:cs typeface="Arial"/>
              <a:sym typeface="Arial"/>
            </a:endParaRPr>
          </a:p>
          <a:p>
            <a:endParaRPr lang="en-US" sz="2000">
              <a:solidFill>
                <a:srgbClr val="000000"/>
              </a:solidFill>
              <a:latin typeface="Arial"/>
              <a:ea typeface="Arial"/>
              <a:cs typeface="Arial"/>
              <a:sym typeface="Arial"/>
            </a:endParaRPr>
          </a:p>
          <a:p>
            <a:endParaRPr lang="en-US" sz="2000">
              <a:solidFill>
                <a:srgbClr val="000000"/>
              </a:solidFill>
              <a:latin typeface="Arial"/>
              <a:ea typeface="Arial"/>
              <a:cs typeface="Arial"/>
              <a:sym typeface="Arial"/>
            </a:endParaRPr>
          </a:p>
          <a:p>
            <a:endParaRPr lang="en-US" sz="2000">
              <a:solidFill>
                <a:srgbClr val="000000"/>
              </a:solidFill>
              <a:latin typeface="Arial"/>
              <a:ea typeface="Arial"/>
              <a:cs typeface="Arial"/>
              <a:sym typeface="Arial"/>
            </a:endParaRPr>
          </a:p>
          <a:p>
            <a:pPr marL="0" marR="0" indent="0" algn="r">
              <a:lnSpc>
                <a:spcPct val="120138"/>
              </a:lnSpc>
              <a:spcBef>
                <a:spcPts val="0"/>
              </a:spcBef>
              <a:spcAft>
                <a:spcPts val="0"/>
              </a:spcAft>
              <a:buNone/>
            </a:pPr>
            <a:r>
              <a:rPr lang="en-US" sz="2000">
                <a:solidFill>
                  <a:srgbClr val="000000"/>
                </a:solidFill>
                <a:latin typeface="Arial"/>
                <a:ea typeface="Arial"/>
                <a:cs typeface="Arial"/>
                <a:sym typeface="Arial"/>
              </a:rPr>
              <a:t>La ROCHEFOUCAULD </a:t>
            </a:r>
          </a:p>
        </p:txBody>
      </p:sp>
      <p:sp>
        <p:nvSpPr>
          <p:cNvPr id="59" name="Shape 59"/>
          <p:cNvSpPr txBox="1"/>
          <p:nvPr/>
        </p:nvSpPr>
        <p:spPr>
          <a:xfrm>
            <a:off x="440950" y="305150"/>
            <a:ext cx="9184900" cy="753524"/>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Özgüvenimi Nasıl Geliştirebilirim?</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Planı-Rekabet</a:t>
            </a:r>
          </a:p>
        </p:txBody>
      </p:sp>
      <p:sp>
        <p:nvSpPr>
          <p:cNvPr id="113" name="Shape 113"/>
          <p:cNvSpPr txBox="1">
            <a:spLocks noGrp="1"/>
          </p:cNvSpPr>
          <p:nvPr>
            <p:ph type="body" idx="1"/>
          </p:nvPr>
        </p:nvSpPr>
        <p:spPr>
          <a:xfrm>
            <a:off x="948950" y="1405800"/>
            <a:ext cx="7491575" cy="989874"/>
          </a:xfrm>
          <a:prstGeom prst="rect">
            <a:avLst/>
          </a:prstGeom>
        </p:spPr>
        <p:txBody>
          <a:bodyPr lIns="38100" tIns="38100" rIns="38100" bIns="38100" anchor="t" anchorCtr="0">
            <a:noAutofit/>
          </a:bodyPr>
          <a:lstStyle/>
          <a:p>
            <a:pPr marL="0" marR="0" indent="0" algn="ctr">
              <a:lnSpc>
                <a:spcPct val="120138"/>
              </a:lnSpc>
              <a:spcBef>
                <a:spcPts val="0"/>
              </a:spcBef>
              <a:spcAft>
                <a:spcPts val="0"/>
              </a:spcAft>
              <a:buNone/>
            </a:pPr>
            <a:r>
              <a:rPr lang="en-US" sz="4000" b="1">
                <a:solidFill>
                  <a:srgbClr val="000000"/>
                </a:solidFill>
                <a:latin typeface="Arial"/>
                <a:ea typeface="Arial"/>
                <a:cs typeface="Arial"/>
                <a:sym typeface="Arial"/>
              </a:rPr>
              <a:t>5. Rakipleriniz kimler?</a:t>
            </a:r>
            <a:r>
              <a:rPr lang="en-US" sz="3111" b="1">
                <a:solidFill>
                  <a:srgbClr val="000000"/>
                </a:solidFill>
                <a:latin typeface="Arial"/>
                <a:ea typeface="Arial"/>
                <a:cs typeface="Arial"/>
                <a:sym typeface="Arial"/>
              </a:rPr>
              <a:t> </a:t>
            </a:r>
          </a:p>
        </p:txBody>
      </p:sp>
      <p:sp>
        <p:nvSpPr>
          <p:cNvPr id="114" name="Shape 114"/>
          <p:cNvSpPr txBox="1"/>
          <p:nvPr/>
        </p:nvSpPr>
        <p:spPr>
          <a:xfrm>
            <a:off x="948950" y="2167800"/>
            <a:ext cx="7745575" cy="1025150"/>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Şu anda ve gelecekte size ne tür tehlike oluşturuyorlar? </a:t>
            </a:r>
          </a:p>
        </p:txBody>
      </p:sp>
      <p:sp>
        <p:nvSpPr>
          <p:cNvPr id="115" name="Shape 115"/>
          <p:cNvSpPr/>
          <p:nvPr/>
        </p:nvSpPr>
        <p:spPr>
          <a:xfrm>
            <a:off x="3386650" y="3894650"/>
            <a:ext cx="2444750" cy="2794000"/>
          </a:xfrm>
          <a:prstGeom prst="rect">
            <a:avLst/>
          </a:prstGeom>
          <a:blipFill>
            <a:blip r:embed="rId3"/>
            <a:stretch>
              <a:fillRect/>
            </a:stretch>
          </a:blipFill>
        </p:spPr>
      </p:sp>
      <p:sp>
        <p:nvSpPr>
          <p:cNvPr id="116" name="Shape 116"/>
          <p:cNvSpPr/>
          <p:nvPr/>
        </p:nvSpPr>
        <p:spPr>
          <a:xfrm>
            <a:off x="677325" y="3894650"/>
            <a:ext cx="2190750" cy="2709325"/>
          </a:xfrm>
          <a:prstGeom prst="rect">
            <a:avLst/>
          </a:prstGeom>
          <a:blipFill>
            <a:blip r:embed="rId4"/>
            <a:stretch>
              <a:fillRect/>
            </a:stretch>
          </a:blipFill>
        </p:spPr>
      </p:sp>
      <p:sp>
        <p:nvSpPr>
          <p:cNvPr id="117" name="Shape 117"/>
          <p:cNvSpPr/>
          <p:nvPr/>
        </p:nvSpPr>
        <p:spPr>
          <a:xfrm>
            <a:off x="6011325" y="3894650"/>
            <a:ext cx="3810000" cy="2719900"/>
          </a:xfrm>
          <a:prstGeom prst="rect">
            <a:avLst/>
          </a:prstGeom>
          <a:blipFill>
            <a:blip r:embed="rId5"/>
            <a:stretch>
              <a:fillRect/>
            </a:stretch>
          </a:blipFill>
        </p:spPr>
      </p:sp>
    </p:spTree>
    <p:extLst>
      <p:ext uri="{BB962C8B-B14F-4D97-AF65-F5344CB8AC3E}">
        <p14:creationId xmlns:p14="http://schemas.microsoft.com/office/powerpoint/2010/main" val="2789563214"/>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 -Tedarikçiler?</a:t>
            </a:r>
          </a:p>
        </p:txBody>
      </p:sp>
      <p:sp>
        <p:nvSpPr>
          <p:cNvPr id="123" name="Shape 123"/>
          <p:cNvSpPr txBox="1">
            <a:spLocks noGrp="1"/>
          </p:cNvSpPr>
          <p:nvPr>
            <p:ph type="body" idx="1"/>
          </p:nvPr>
        </p:nvSpPr>
        <p:spPr>
          <a:xfrm>
            <a:off x="440950" y="1490475"/>
            <a:ext cx="9184900" cy="989874"/>
          </a:xfrm>
          <a:prstGeom prst="rect">
            <a:avLst/>
          </a:prstGeom>
        </p:spPr>
        <p:txBody>
          <a:bodyPr lIns="38100" tIns="38100" rIns="38100" bIns="38100" anchor="t" anchorCtr="0">
            <a:noAutofit/>
          </a:bodyPr>
          <a:lstStyle/>
          <a:p>
            <a:pPr marL="0" marR="0" indent="0" algn="l">
              <a:lnSpc>
                <a:spcPct val="100000"/>
              </a:lnSpc>
              <a:spcBef>
                <a:spcPts val="719"/>
              </a:spcBef>
              <a:spcAft>
                <a:spcPts val="0"/>
              </a:spcAft>
              <a:buNone/>
            </a:pPr>
            <a:r>
              <a:rPr lang="en-US" sz="111" b="1">
                <a:solidFill>
                  <a:srgbClr val="000000"/>
                </a:solidFill>
                <a:latin typeface="Arial"/>
                <a:ea typeface="Arial"/>
                <a:cs typeface="Arial"/>
                <a:sym typeface="Arial"/>
              </a:rPr>
              <a:t>
</a:t>
            </a:r>
            <a:r>
              <a:rPr lang="en-US" sz="4000" b="1">
                <a:solidFill>
                  <a:srgbClr val="000000"/>
                </a:solidFill>
                <a:latin typeface="Arial"/>
                <a:ea typeface="Arial"/>
                <a:cs typeface="Arial"/>
                <a:sym typeface="Arial"/>
              </a:rPr>
              <a:t>6.</a:t>
            </a:r>
            <a:r>
              <a:rPr lang="en-US" sz="1111" b="1">
                <a:solidFill>
                  <a:srgbClr val="000000"/>
                </a:solidFill>
                <a:latin typeface="Arial"/>
                <a:ea typeface="Arial"/>
                <a:cs typeface="Arial"/>
                <a:sym typeface="Arial"/>
              </a:rPr>
              <a:t> </a:t>
            </a:r>
            <a:r>
              <a:rPr lang="en-US" sz="4000" b="1">
                <a:solidFill>
                  <a:srgbClr val="000000"/>
                </a:solidFill>
                <a:latin typeface="Arial"/>
                <a:ea typeface="Arial"/>
                <a:cs typeface="Arial"/>
                <a:sym typeface="Arial"/>
              </a:rPr>
              <a:t>Hangi tedarikçileri kullanacaksınız?</a:t>
            </a:r>
            <a:r>
              <a:rPr lang="en-US" sz="1111" b="1">
                <a:solidFill>
                  <a:srgbClr val="000000"/>
                </a:solidFill>
                <a:latin typeface="Arial"/>
                <a:ea typeface="Arial"/>
                <a:cs typeface="Arial"/>
                <a:sym typeface="Arial"/>
              </a:rPr>
              <a:t> </a:t>
            </a:r>
          </a:p>
        </p:txBody>
      </p:sp>
      <p:sp>
        <p:nvSpPr>
          <p:cNvPr id="124" name="Shape 124"/>
          <p:cNvSpPr txBox="1"/>
          <p:nvPr/>
        </p:nvSpPr>
        <p:spPr>
          <a:xfrm>
            <a:off x="356300" y="2421800"/>
            <a:ext cx="9354249" cy="1594899"/>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Hangi ürün/hizmetleri kimlerden alabilirsiniz</a:t>
            </a:r>
          </a:p>
          <a:p>
            <a:pPr marL="0" marR="0" indent="0" algn="l">
              <a:lnSpc>
                <a:spcPct val="120089"/>
              </a:lnSpc>
              <a:spcBef>
                <a:spcPts val="563"/>
              </a:spcBef>
              <a:spcAft>
                <a:spcPts val="0"/>
              </a:spcAft>
              <a:buNone/>
            </a:pPr>
            <a:r>
              <a:rPr lang="en-US" sz="3111">
                <a:solidFill>
                  <a:srgbClr val="000000"/>
                </a:solidFill>
                <a:latin typeface="Arial"/>
                <a:ea typeface="Arial"/>
                <a:cs typeface="Arial"/>
                <a:sym typeface="Arial"/>
              </a:rPr>
              <a:t>ve seçiminizi hangi kriterlere göre yapacaksınız?</a:t>
            </a:r>
          </a:p>
          <a:p>
            <a:endParaRPr lang="en-US" sz="3111">
              <a:solidFill>
                <a:srgbClr val="000000"/>
              </a:solidFill>
              <a:latin typeface="Arial"/>
              <a:ea typeface="Arial"/>
              <a:cs typeface="Arial"/>
              <a:sym typeface="Arial"/>
            </a:endParaRPr>
          </a:p>
        </p:txBody>
      </p:sp>
      <p:sp>
        <p:nvSpPr>
          <p:cNvPr id="125" name="Shape 125"/>
          <p:cNvSpPr/>
          <p:nvPr/>
        </p:nvSpPr>
        <p:spPr>
          <a:xfrm>
            <a:off x="6519325" y="4402650"/>
            <a:ext cx="2794000" cy="2116649"/>
          </a:xfrm>
          <a:prstGeom prst="rect">
            <a:avLst/>
          </a:prstGeom>
          <a:blipFill>
            <a:blip r:embed="rId3"/>
            <a:stretch>
              <a:fillRect/>
            </a:stretch>
          </a:blipFill>
        </p:spPr>
      </p:sp>
      <p:sp>
        <p:nvSpPr>
          <p:cNvPr id="126" name="Shape 126"/>
          <p:cNvSpPr/>
          <p:nvPr/>
        </p:nvSpPr>
        <p:spPr>
          <a:xfrm>
            <a:off x="3386650" y="4487325"/>
            <a:ext cx="2709325" cy="2042574"/>
          </a:xfrm>
          <a:prstGeom prst="rect">
            <a:avLst/>
          </a:prstGeom>
          <a:blipFill>
            <a:blip r:embed="rId4"/>
            <a:stretch>
              <a:fillRect/>
            </a:stretch>
          </a:blipFill>
        </p:spPr>
      </p:sp>
      <p:sp>
        <p:nvSpPr>
          <p:cNvPr id="127" name="Shape 127"/>
          <p:cNvSpPr/>
          <p:nvPr/>
        </p:nvSpPr>
        <p:spPr>
          <a:xfrm>
            <a:off x="254000" y="4487325"/>
            <a:ext cx="2794000" cy="2031975"/>
          </a:xfrm>
          <a:prstGeom prst="rect">
            <a:avLst/>
          </a:prstGeom>
          <a:blipFill>
            <a:blip r:embed="rId5"/>
            <a:stretch>
              <a:fillRect/>
            </a:stretch>
          </a:blipFill>
        </p:spPr>
      </p:sp>
    </p:spTree>
    <p:extLst>
      <p:ext uri="{BB962C8B-B14F-4D97-AF65-F5344CB8AC3E}">
        <p14:creationId xmlns:p14="http://schemas.microsoft.com/office/powerpoint/2010/main" val="4270369797"/>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 - Şirket?</a:t>
            </a:r>
          </a:p>
        </p:txBody>
      </p:sp>
      <p:sp>
        <p:nvSpPr>
          <p:cNvPr id="133" name="Shape 133"/>
          <p:cNvSpPr txBox="1">
            <a:spLocks noGrp="1"/>
          </p:cNvSpPr>
          <p:nvPr>
            <p:ph type="body" idx="1"/>
          </p:nvPr>
        </p:nvSpPr>
        <p:spPr>
          <a:xfrm>
            <a:off x="694950" y="1405800"/>
            <a:ext cx="8761575" cy="820549"/>
          </a:xfrm>
          <a:prstGeom prst="rect">
            <a:avLst/>
          </a:prstGeom>
        </p:spPr>
        <p:txBody>
          <a:bodyPr lIns="38100" tIns="38100" rIns="38100" bIns="38100" anchor="t" anchorCtr="0">
            <a:noAutofit/>
          </a:bodyPr>
          <a:lstStyle/>
          <a:p>
            <a:pPr marL="0" marR="0" indent="0" algn="ctr">
              <a:lnSpc>
                <a:spcPct val="107812"/>
              </a:lnSpc>
              <a:spcBef>
                <a:spcPts val="635"/>
              </a:spcBef>
              <a:spcAft>
                <a:spcPts val="0"/>
              </a:spcAft>
              <a:buNone/>
            </a:pPr>
            <a:r>
              <a:rPr lang="en-US" sz="777" b="1">
                <a:solidFill>
                  <a:srgbClr val="000000"/>
                </a:solidFill>
                <a:latin typeface="Arial"/>
                <a:ea typeface="Arial"/>
                <a:cs typeface="Arial"/>
                <a:sym typeface="Arial"/>
              </a:rPr>
              <a:t>
</a:t>
            </a:r>
            <a:r>
              <a:rPr lang="en-US" sz="3555" b="1">
                <a:solidFill>
                  <a:srgbClr val="000000"/>
                </a:solidFill>
                <a:latin typeface="Arial"/>
                <a:ea typeface="Arial"/>
                <a:cs typeface="Arial"/>
                <a:sym typeface="Arial"/>
              </a:rPr>
              <a:t>7. Hangi yasal işletme tipi size uygun? </a:t>
            </a:r>
          </a:p>
        </p:txBody>
      </p:sp>
      <p:sp>
        <p:nvSpPr>
          <p:cNvPr id="134" name="Shape 134"/>
          <p:cNvSpPr txBox="1"/>
          <p:nvPr/>
        </p:nvSpPr>
        <p:spPr>
          <a:xfrm>
            <a:off x="356300" y="2421800"/>
            <a:ext cx="9523575" cy="481874"/>
          </a:xfrm>
          <a:prstGeom prst="rect">
            <a:avLst/>
          </a:prstGeom>
        </p:spPr>
        <p:txBody>
          <a:bodyPr lIns="38100" tIns="38100" rIns="38100" bIns="38100" anchor="t" anchorCtr="0">
            <a:noAutofit/>
          </a:bodyPr>
          <a:lstStyle/>
          <a:p>
            <a:pPr marL="0" marR="0" indent="0" algn="ctr">
              <a:lnSpc>
                <a:spcPct val="119791"/>
              </a:lnSpc>
              <a:spcBef>
                <a:spcPts val="0"/>
              </a:spcBef>
              <a:spcAft>
                <a:spcPts val="0"/>
              </a:spcAft>
              <a:buNone/>
            </a:pPr>
            <a:r>
              <a:rPr lang="en-US" sz="2666">
                <a:solidFill>
                  <a:srgbClr val="000000"/>
                </a:solidFill>
                <a:latin typeface="Arial"/>
                <a:ea typeface="Arial"/>
                <a:cs typeface="Arial"/>
                <a:sym typeface="Arial"/>
              </a:rPr>
              <a:t>Şahıs işletmesi mi, kuracaksınız yoksa limited şirket mi ?</a:t>
            </a:r>
          </a:p>
        </p:txBody>
      </p:sp>
      <p:sp>
        <p:nvSpPr>
          <p:cNvPr id="135" name="Shape 135"/>
          <p:cNvSpPr/>
          <p:nvPr/>
        </p:nvSpPr>
        <p:spPr>
          <a:xfrm>
            <a:off x="1270000" y="4318000"/>
            <a:ext cx="3471324" cy="2063750"/>
          </a:xfrm>
          <a:prstGeom prst="rect">
            <a:avLst/>
          </a:prstGeom>
          <a:blipFill>
            <a:blip r:embed="rId3"/>
            <a:stretch>
              <a:fillRect/>
            </a:stretch>
          </a:blipFill>
        </p:spPr>
      </p:sp>
      <p:sp>
        <p:nvSpPr>
          <p:cNvPr id="136" name="Shape 136"/>
          <p:cNvSpPr/>
          <p:nvPr/>
        </p:nvSpPr>
        <p:spPr>
          <a:xfrm>
            <a:off x="5672650" y="3556000"/>
            <a:ext cx="2645825" cy="3301975"/>
          </a:xfrm>
          <a:prstGeom prst="rect">
            <a:avLst/>
          </a:prstGeom>
          <a:blipFill>
            <a:blip r:embed="rId4"/>
            <a:stretch>
              <a:fillRect/>
            </a:stretch>
          </a:blipFill>
        </p:spPr>
      </p:sp>
    </p:spTree>
    <p:extLst>
      <p:ext uri="{BB962C8B-B14F-4D97-AF65-F5344CB8AC3E}">
        <p14:creationId xmlns:p14="http://schemas.microsoft.com/office/powerpoint/2010/main" val="68652684"/>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Planı-Yer?</a:t>
            </a:r>
          </a:p>
        </p:txBody>
      </p:sp>
      <p:sp>
        <p:nvSpPr>
          <p:cNvPr id="142" name="Shape 142"/>
          <p:cNvSpPr txBox="1">
            <a:spLocks noGrp="1"/>
          </p:cNvSpPr>
          <p:nvPr>
            <p:ph type="body" idx="1"/>
          </p:nvPr>
        </p:nvSpPr>
        <p:spPr>
          <a:xfrm>
            <a:off x="610300" y="1321150"/>
            <a:ext cx="8930899" cy="735874"/>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3555" b="1">
                <a:solidFill>
                  <a:srgbClr val="000000"/>
                </a:solidFill>
                <a:latin typeface="Arial"/>
                <a:ea typeface="Arial"/>
                <a:cs typeface="Arial"/>
                <a:sym typeface="Arial"/>
              </a:rPr>
              <a:t>8. İşletmenizi nerede kuracaksınız?</a:t>
            </a:r>
          </a:p>
        </p:txBody>
      </p:sp>
      <p:sp>
        <p:nvSpPr>
          <p:cNvPr id="143" name="Shape 143"/>
          <p:cNvSpPr txBox="1"/>
          <p:nvPr/>
        </p:nvSpPr>
        <p:spPr>
          <a:xfrm>
            <a:off x="440950" y="2083150"/>
            <a:ext cx="8930899" cy="88757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Kira sözleşmesinde neleri göz önünde bulundurmalısınız? </a:t>
            </a: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İş yeri seçiminde hangi kriterleri dikkate almalısınız?</a:t>
            </a:r>
          </a:p>
        </p:txBody>
      </p:sp>
      <p:sp>
        <p:nvSpPr>
          <p:cNvPr id="144" name="Shape 144"/>
          <p:cNvSpPr/>
          <p:nvPr/>
        </p:nvSpPr>
        <p:spPr>
          <a:xfrm>
            <a:off x="508000" y="3386650"/>
            <a:ext cx="2624650" cy="1778000"/>
          </a:xfrm>
          <a:prstGeom prst="rect">
            <a:avLst/>
          </a:prstGeom>
          <a:blipFill>
            <a:blip r:embed="rId3"/>
            <a:stretch>
              <a:fillRect/>
            </a:stretch>
          </a:blipFill>
        </p:spPr>
      </p:sp>
      <p:sp>
        <p:nvSpPr>
          <p:cNvPr id="145" name="Shape 145"/>
          <p:cNvSpPr/>
          <p:nvPr/>
        </p:nvSpPr>
        <p:spPr>
          <a:xfrm>
            <a:off x="423325" y="5249325"/>
            <a:ext cx="2709325" cy="2370649"/>
          </a:xfrm>
          <a:prstGeom prst="rect">
            <a:avLst/>
          </a:prstGeom>
          <a:blipFill>
            <a:blip r:embed="rId4"/>
            <a:stretch>
              <a:fillRect/>
            </a:stretch>
          </a:blipFill>
        </p:spPr>
      </p:sp>
      <p:sp>
        <p:nvSpPr>
          <p:cNvPr id="146" name="Shape 146"/>
          <p:cNvSpPr/>
          <p:nvPr/>
        </p:nvSpPr>
        <p:spPr>
          <a:xfrm>
            <a:off x="3217325" y="3471325"/>
            <a:ext cx="2963325" cy="3979325"/>
          </a:xfrm>
          <a:prstGeom prst="rect">
            <a:avLst/>
          </a:prstGeom>
          <a:blipFill>
            <a:blip r:embed="rId5"/>
            <a:stretch>
              <a:fillRect/>
            </a:stretch>
          </a:blipFill>
        </p:spPr>
      </p:sp>
      <p:sp>
        <p:nvSpPr>
          <p:cNvPr id="147" name="Shape 147"/>
          <p:cNvSpPr/>
          <p:nvPr/>
        </p:nvSpPr>
        <p:spPr>
          <a:xfrm>
            <a:off x="6265325" y="3979325"/>
            <a:ext cx="3640649" cy="2889250"/>
          </a:xfrm>
          <a:prstGeom prst="rect">
            <a:avLst/>
          </a:prstGeom>
          <a:blipFill>
            <a:blip r:embed="rId6"/>
            <a:stretch>
              <a:fillRect/>
            </a:stretch>
          </a:blipFill>
        </p:spPr>
      </p:sp>
    </p:spTree>
    <p:extLst>
      <p:ext uri="{BB962C8B-B14F-4D97-AF65-F5344CB8AC3E}">
        <p14:creationId xmlns:p14="http://schemas.microsoft.com/office/powerpoint/2010/main" val="1312208697"/>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Planı-İnsan gücü?</a:t>
            </a:r>
          </a:p>
        </p:txBody>
      </p:sp>
      <p:sp>
        <p:nvSpPr>
          <p:cNvPr id="154" name="Shape 154"/>
          <p:cNvSpPr txBox="1"/>
          <p:nvPr/>
        </p:nvSpPr>
        <p:spPr>
          <a:xfrm>
            <a:off x="779625" y="1200548"/>
            <a:ext cx="8761575" cy="145732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dirty="0" err="1">
                <a:solidFill>
                  <a:srgbClr val="000000"/>
                </a:solidFill>
                <a:latin typeface="Arial"/>
                <a:ea typeface="Arial"/>
                <a:cs typeface="Arial"/>
                <a:sym typeface="Arial"/>
              </a:rPr>
              <a:t>Sizden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başka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çalışana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ihtiyaç</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duyacak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mısınız</a:t>
            </a:r>
            <a:r>
              <a:rPr lang="en-US" sz="2666" dirty="0">
                <a:solidFill>
                  <a:srgbClr val="000000"/>
                </a:solidFill>
                <a:latin typeface="Arial"/>
                <a:ea typeface="Arial"/>
                <a:cs typeface="Arial"/>
                <a:sym typeface="Arial"/>
              </a:rPr>
              <a:t>? Ne </a:t>
            </a:r>
            <a:r>
              <a:rPr lang="en-US" sz="2666" dirty="0" err="1">
                <a:solidFill>
                  <a:srgbClr val="000000"/>
                </a:solidFill>
                <a:latin typeface="Arial"/>
                <a:ea typeface="Arial"/>
                <a:cs typeface="Arial"/>
                <a:sym typeface="Arial"/>
              </a:rPr>
              <a:t>tür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yetenekte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kişilere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ihtiyacınız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olacak</a:t>
            </a:r>
            <a:r>
              <a:rPr lang="en-US" sz="2666" dirty="0">
                <a:solidFill>
                  <a:srgbClr val="000000"/>
                </a:solidFill>
                <a:latin typeface="Arial"/>
                <a:ea typeface="Arial"/>
                <a:cs typeface="Arial"/>
                <a:sym typeface="Arial"/>
              </a:rPr>
              <a:t>? </a:t>
            </a:r>
          </a:p>
          <a:p>
            <a:pPr marL="0" marR="0" indent="0" algn="l">
              <a:lnSpc>
                <a:spcPct val="140104"/>
              </a:lnSpc>
              <a:spcBef>
                <a:spcPts val="563"/>
              </a:spcBef>
              <a:spcAft>
                <a:spcPts val="0"/>
              </a:spcAft>
              <a:buNone/>
            </a:pPr>
            <a:r>
              <a:rPr lang="en-US" sz="2666" dirty="0" err="1">
                <a:solidFill>
                  <a:srgbClr val="000000"/>
                </a:solidFill>
                <a:latin typeface="Arial"/>
                <a:ea typeface="Arial"/>
                <a:cs typeface="Arial"/>
                <a:sym typeface="Arial"/>
              </a:rPr>
              <a:t>Kaç</a:t>
            </a:r>
            <a:r>
              <a:rPr lang="en-US" sz="2666" dirty="0">
                <a:solidFill>
                  <a:srgbClr val="000000"/>
                </a:solidFill>
                <a:latin typeface="Arial"/>
                <a:ea typeface="Arial"/>
                <a:cs typeface="Arial"/>
                <a:sym typeface="Arial"/>
              </a:rPr>
              <a:t> TL </a:t>
            </a:r>
            <a:r>
              <a:rPr lang="en-US" sz="2666" dirty="0" err="1">
                <a:solidFill>
                  <a:srgbClr val="000000"/>
                </a:solidFill>
                <a:latin typeface="Arial"/>
                <a:ea typeface="Arial"/>
                <a:cs typeface="Arial"/>
                <a:sym typeface="Arial"/>
              </a:rPr>
              <a:t>maaş</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ödemeniz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gerekecek</a:t>
            </a:r>
            <a:r>
              <a:rPr lang="en-US" sz="2666" dirty="0">
                <a:solidFill>
                  <a:srgbClr val="000000"/>
                </a:solidFill>
                <a:latin typeface="Arial"/>
                <a:ea typeface="Arial"/>
                <a:cs typeface="Arial"/>
                <a:sym typeface="Arial"/>
              </a:rPr>
              <a:t>?</a:t>
            </a:r>
            <a:r>
              <a:rPr lang="en-US" sz="3111" dirty="0">
                <a:solidFill>
                  <a:srgbClr val="000000"/>
                </a:solidFill>
                <a:latin typeface="Arial"/>
                <a:ea typeface="Arial"/>
                <a:cs typeface="Arial"/>
                <a:sym typeface="Arial"/>
              </a:rPr>
              <a:t> </a:t>
            </a:r>
          </a:p>
        </p:txBody>
      </p:sp>
      <p:sp>
        <p:nvSpPr>
          <p:cNvPr id="155" name="Shape 155"/>
          <p:cNvSpPr/>
          <p:nvPr/>
        </p:nvSpPr>
        <p:spPr>
          <a:xfrm>
            <a:off x="1407592" y="4170040"/>
            <a:ext cx="3556000" cy="2497649"/>
          </a:xfrm>
          <a:prstGeom prst="rect">
            <a:avLst/>
          </a:prstGeom>
          <a:blipFill>
            <a:blip r:embed="rId3"/>
            <a:stretch>
              <a:fillRect/>
            </a:stretch>
          </a:blipFill>
        </p:spPr>
      </p:sp>
      <p:sp>
        <p:nvSpPr>
          <p:cNvPr id="156" name="Shape 156"/>
          <p:cNvSpPr/>
          <p:nvPr/>
        </p:nvSpPr>
        <p:spPr>
          <a:xfrm>
            <a:off x="5842000" y="4318000"/>
            <a:ext cx="3302000" cy="2455325"/>
          </a:xfrm>
          <a:prstGeom prst="rect">
            <a:avLst/>
          </a:prstGeom>
          <a:blipFill>
            <a:blip r:embed="rId4"/>
            <a:stretch>
              <a:fillRect/>
            </a:stretch>
          </a:blipFill>
        </p:spPr>
      </p:sp>
    </p:spTree>
    <p:extLst>
      <p:ext uri="{BB962C8B-B14F-4D97-AF65-F5344CB8AC3E}">
        <p14:creationId xmlns:p14="http://schemas.microsoft.com/office/powerpoint/2010/main" val="3822011095"/>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İş Planı - Kâr?</a:t>
            </a:r>
          </a:p>
        </p:txBody>
      </p:sp>
      <p:sp>
        <p:nvSpPr>
          <p:cNvPr id="162" name="Shape 162"/>
          <p:cNvSpPr txBox="1">
            <a:spLocks noGrp="1"/>
          </p:cNvSpPr>
          <p:nvPr>
            <p:ph type="body" idx="1"/>
          </p:nvPr>
        </p:nvSpPr>
        <p:spPr>
          <a:xfrm>
            <a:off x="610300" y="1321150"/>
            <a:ext cx="8676899" cy="735874"/>
          </a:xfrm>
          <a:prstGeom prst="rect">
            <a:avLst/>
          </a:prstGeom>
        </p:spPr>
        <p:txBody>
          <a:bodyPr lIns="38100" tIns="38100" rIns="38100" bIns="38100" anchor="t" anchorCtr="0">
            <a:noAutofit/>
          </a:bodyPr>
          <a:lstStyle/>
          <a:p>
            <a:pPr marL="0" marR="0" indent="0" algn="l">
              <a:lnSpc>
                <a:spcPct val="108125"/>
              </a:lnSpc>
              <a:spcBef>
                <a:spcPts val="0"/>
              </a:spcBef>
              <a:spcAft>
                <a:spcPts val="0"/>
              </a:spcAft>
              <a:buNone/>
            </a:pPr>
            <a:r>
              <a:rPr lang="en-US" sz="4444" b="1">
                <a:solidFill>
                  <a:srgbClr val="000000"/>
                </a:solidFill>
                <a:latin typeface="Arial"/>
                <a:ea typeface="Arial"/>
                <a:cs typeface="Arial"/>
                <a:sym typeface="Arial"/>
              </a:rPr>
              <a:t>10. Bu iş kârlı olacak mı? </a:t>
            </a:r>
          </a:p>
        </p:txBody>
      </p:sp>
      <p:sp>
        <p:nvSpPr>
          <p:cNvPr id="163" name="Shape 163"/>
          <p:cNvSpPr txBox="1"/>
          <p:nvPr/>
        </p:nvSpPr>
        <p:spPr>
          <a:xfrm>
            <a:off x="864300" y="2167800"/>
            <a:ext cx="8507575" cy="1025150"/>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Önümüzdeki bir yıl için kar-zarar tablosunu da içeren mali bütçeleme yapmalısınız. </a:t>
            </a:r>
          </a:p>
        </p:txBody>
      </p:sp>
      <p:sp>
        <p:nvSpPr>
          <p:cNvPr id="164" name="Shape 164"/>
          <p:cNvSpPr/>
          <p:nvPr/>
        </p:nvSpPr>
        <p:spPr>
          <a:xfrm>
            <a:off x="846650" y="3810000"/>
            <a:ext cx="3386649" cy="2539974"/>
          </a:xfrm>
          <a:prstGeom prst="rect">
            <a:avLst/>
          </a:prstGeom>
          <a:blipFill>
            <a:blip r:embed="rId3"/>
            <a:stretch>
              <a:fillRect/>
            </a:stretch>
          </a:blipFill>
        </p:spPr>
      </p:sp>
      <p:sp>
        <p:nvSpPr>
          <p:cNvPr id="165" name="Shape 165"/>
          <p:cNvSpPr/>
          <p:nvPr/>
        </p:nvSpPr>
        <p:spPr>
          <a:xfrm>
            <a:off x="5334000" y="3471325"/>
            <a:ext cx="2815150" cy="3301975"/>
          </a:xfrm>
          <a:prstGeom prst="rect">
            <a:avLst/>
          </a:prstGeom>
          <a:blipFill>
            <a:blip r:embed="rId4"/>
            <a:stretch>
              <a:fillRect/>
            </a:stretch>
          </a:blipFill>
        </p:spPr>
      </p:sp>
    </p:spTree>
    <p:extLst>
      <p:ext uri="{BB962C8B-B14F-4D97-AF65-F5344CB8AC3E}">
        <p14:creationId xmlns:p14="http://schemas.microsoft.com/office/powerpoint/2010/main" val="3222166223"/>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440950" y="2845150"/>
            <a:ext cx="5374900" cy="4291874"/>
          </a:xfrm>
          <a:prstGeom prst="rect">
            <a:avLst/>
          </a:prstGeom>
        </p:spPr>
        <p:txBody>
          <a:bodyPr lIns="38100" tIns="38100" rIns="38100" bIns="38100" anchor="t"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Ders 6 </a:t>
            </a:r>
          </a:p>
          <a:p>
            <a:endParaRPr lang="en-US" sz="3555">
              <a:solidFill>
                <a:srgbClr val="000000"/>
              </a:solidFill>
              <a:latin typeface="Arial"/>
              <a:ea typeface="Arial"/>
              <a:cs typeface="Arial"/>
              <a:sym typeface="Arial"/>
            </a:endParaRPr>
          </a:p>
          <a:p>
            <a:endParaRPr lang="en-US" sz="3555">
              <a:solidFill>
                <a:srgbClr val="000000"/>
              </a:solidFill>
              <a:latin typeface="Arial"/>
              <a:ea typeface="Arial"/>
              <a:cs typeface="Arial"/>
              <a:sym typeface="Arial"/>
            </a:endParaRPr>
          </a:p>
          <a:p>
            <a:endParaRPr lang="en-US" sz="3555">
              <a:solidFill>
                <a:srgbClr val="000000"/>
              </a:solidFill>
              <a:latin typeface="Arial"/>
              <a:ea typeface="Arial"/>
              <a:cs typeface="Arial"/>
              <a:sym typeface="Arial"/>
            </a:endParaRPr>
          </a:p>
          <a:p>
            <a:pPr marL="0" marR="0" indent="0" algn="l">
              <a:lnSpc>
                <a:spcPct val="120089"/>
              </a:lnSpc>
              <a:spcBef>
                <a:spcPts val="563"/>
              </a:spcBef>
              <a:spcAft>
                <a:spcPts val="0"/>
              </a:spcAft>
              <a:buNone/>
            </a:pPr>
            <a:r>
              <a:rPr lang="en-US" sz="3111">
                <a:solidFill>
                  <a:srgbClr val="000000"/>
                </a:solidFill>
                <a:latin typeface="Arial"/>
                <a:ea typeface="Arial"/>
                <a:cs typeface="Arial"/>
                <a:sym typeface="Arial"/>
              </a:rPr>
              <a:t>Her şey Pazar ve Müşteri için</a:t>
            </a:r>
            <a:r>
              <a:rPr lang="en-US" sz="2666" b="1">
                <a:solidFill>
                  <a:srgbClr val="000000"/>
                </a:solidFill>
                <a:latin typeface="Arial"/>
                <a:ea typeface="Arial"/>
                <a:cs typeface="Arial"/>
                <a:sym typeface="Arial"/>
              </a:rPr>
              <a:t> </a:t>
            </a:r>
          </a:p>
        </p:txBody>
      </p:sp>
      <p:sp>
        <p:nvSpPr>
          <p:cNvPr id="20" name="Shape 20"/>
          <p:cNvSpPr/>
          <p:nvPr/>
        </p:nvSpPr>
        <p:spPr>
          <a:xfrm>
            <a:off x="169325" y="2698750"/>
            <a:ext cx="9821325" cy="21150"/>
          </a:xfrm>
          <a:prstGeom prst="rect">
            <a:avLst/>
          </a:prstGeom>
          <a:blipFill>
            <a:blip r:embed="rId3"/>
            <a:stretch>
              <a:fillRect/>
            </a:stretch>
          </a:blipFill>
        </p:spPr>
      </p:sp>
      <p:sp>
        <p:nvSpPr>
          <p:cNvPr id="21" name="Shape 21"/>
          <p:cNvSpPr txBox="1"/>
          <p:nvPr/>
        </p:nvSpPr>
        <p:spPr>
          <a:xfrm>
            <a:off x="440950" y="1744475"/>
            <a:ext cx="5205575" cy="820549"/>
          </a:xfrm>
          <a:prstGeom prst="rect">
            <a:avLst/>
          </a:prstGeom>
        </p:spPr>
        <p:txBody>
          <a:bodyPr lIns="38100" tIns="38100" rIns="38100" bIns="38100" anchor="t" anchorCtr="0">
            <a:noAutofit/>
          </a:bodyPr>
          <a:lstStyle/>
          <a:p>
            <a:pPr marL="0" marR="0" indent="0" algn="l">
              <a:lnSpc>
                <a:spcPct val="119886"/>
              </a:lnSpc>
              <a:spcBef>
                <a:spcPts val="0"/>
              </a:spcBef>
              <a:spcAft>
                <a:spcPts val="0"/>
              </a:spcAft>
              <a:buNone/>
            </a:pPr>
            <a:r>
              <a:rPr lang="en-US" sz="4888">
                <a:solidFill>
                  <a:srgbClr val="000000"/>
                </a:solidFill>
                <a:latin typeface="Arial"/>
                <a:ea typeface="Arial"/>
                <a:cs typeface="Arial"/>
                <a:sym typeface="Arial"/>
              </a:rPr>
              <a:t>Pazarlama Planı</a:t>
            </a:r>
          </a:p>
        </p:txBody>
      </p:sp>
      <p:sp>
        <p:nvSpPr>
          <p:cNvPr id="22" name="Shape 22"/>
          <p:cNvSpPr/>
          <p:nvPr/>
        </p:nvSpPr>
        <p:spPr>
          <a:xfrm>
            <a:off x="6011325" y="3556000"/>
            <a:ext cx="3640649" cy="3534825"/>
          </a:xfrm>
          <a:prstGeom prst="rect">
            <a:avLst/>
          </a:prstGeom>
          <a:blipFill>
            <a:blip r:embed="rId4"/>
            <a:stretch>
              <a:fillRect/>
            </a:stretch>
          </a:blipFill>
        </p:spPr>
      </p:sp>
    </p:spTree>
    <p:extLst>
      <p:ext uri="{BB962C8B-B14F-4D97-AF65-F5344CB8AC3E}">
        <p14:creationId xmlns:p14="http://schemas.microsoft.com/office/powerpoint/2010/main" val="3992268969"/>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p:nvPr/>
        </p:nvSpPr>
        <p:spPr>
          <a:xfrm>
            <a:off x="508000" y="169325"/>
            <a:ext cx="8043324" cy="899574"/>
          </a:xfrm>
          <a:prstGeom prst="rect">
            <a:avLst/>
          </a:prstGeom>
          <a:blipFill>
            <a:blip r:embed="rId3"/>
            <a:stretch>
              <a:fillRect/>
            </a:stretch>
          </a:blipFill>
        </p:spPr>
      </p:sp>
      <p:sp>
        <p:nvSpPr>
          <p:cNvPr id="28" name="Shape 28"/>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Müşterinizi bilmenin önemi</a:t>
            </a:r>
          </a:p>
        </p:txBody>
      </p:sp>
      <p:sp>
        <p:nvSpPr>
          <p:cNvPr id="29" name="Shape 29"/>
          <p:cNvSpPr/>
          <p:nvPr/>
        </p:nvSpPr>
        <p:spPr>
          <a:xfrm>
            <a:off x="412750" y="1259400"/>
            <a:ext cx="9165149" cy="5524500"/>
          </a:xfrm>
          <a:prstGeom prst="rect">
            <a:avLst/>
          </a:prstGeom>
          <a:blipFill>
            <a:blip r:embed="rId4"/>
            <a:stretch>
              <a:fillRect/>
            </a:stretch>
          </a:blipFill>
        </p:spPr>
      </p:sp>
      <p:sp>
        <p:nvSpPr>
          <p:cNvPr id="30" name="Shape 30"/>
          <p:cNvSpPr txBox="1">
            <a:spLocks noGrp="1"/>
          </p:cNvSpPr>
          <p:nvPr>
            <p:ph type="body" idx="1"/>
          </p:nvPr>
        </p:nvSpPr>
        <p:spPr>
          <a:xfrm>
            <a:off x="530925" y="1326425"/>
            <a:ext cx="9005000" cy="5466624"/>
          </a:xfrm>
          <a:prstGeom prst="rect">
            <a:avLst/>
          </a:prstGeom>
        </p:spPr>
        <p:txBody>
          <a:bodyPr lIns="38100" tIns="38100" rIns="38100" bIns="38100" anchor="t" anchorCtr="0">
            <a:noAutofit/>
          </a:bodyPr>
          <a:lstStyle/>
          <a:p>
            <a:pPr marL="381000" marR="0" lvl="0" indent="-220133" algn="l">
              <a:lnSpc>
                <a:spcPct val="119791"/>
              </a:lnSpc>
              <a:spcBef>
                <a:spcPts val="0"/>
              </a:spcBef>
              <a:spcAft>
                <a:spcPts val="0"/>
              </a:spcAft>
              <a:buClr>
                <a:srgbClr val="000000"/>
              </a:buClr>
              <a:buSzPct val="164609"/>
              <a:buFont typeface="Arial"/>
              <a:buChar char="•"/>
            </a:pPr>
            <a:r>
              <a:rPr lang="en-US" sz="2666" u="sng">
                <a:solidFill>
                  <a:srgbClr val="000000"/>
                </a:solidFill>
                <a:latin typeface="Arial"/>
                <a:ea typeface="Arial"/>
                <a:cs typeface="Arial"/>
                <a:sym typeface="Arial"/>
              </a:rPr>
              <a:t>Pazar Araştırması</a:t>
            </a:r>
          </a:p>
        </p:txBody>
      </p:sp>
      <p:sp>
        <p:nvSpPr>
          <p:cNvPr id="31" name="Shape 31"/>
          <p:cNvSpPr/>
          <p:nvPr/>
        </p:nvSpPr>
        <p:spPr>
          <a:xfrm>
            <a:off x="3714750" y="1513400"/>
            <a:ext cx="2645825" cy="1037150"/>
          </a:xfrm>
          <a:prstGeom prst="rect">
            <a:avLst/>
          </a:prstGeom>
          <a:blipFill>
            <a:blip r:embed="rId5"/>
            <a:stretch>
              <a:fillRect/>
            </a:stretch>
          </a:blipFill>
        </p:spPr>
      </p:sp>
      <p:sp>
        <p:nvSpPr>
          <p:cNvPr id="32" name="Shape 32"/>
          <p:cNvSpPr txBox="1"/>
          <p:nvPr/>
        </p:nvSpPr>
        <p:spPr>
          <a:xfrm>
            <a:off x="3832925" y="1580425"/>
            <a:ext cx="2485649" cy="979299"/>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İhtiyacı bilmek</a:t>
            </a:r>
          </a:p>
        </p:txBody>
      </p:sp>
      <p:sp>
        <p:nvSpPr>
          <p:cNvPr id="33" name="Shape 33"/>
          <p:cNvSpPr/>
          <p:nvPr/>
        </p:nvSpPr>
        <p:spPr>
          <a:xfrm>
            <a:off x="6847400" y="4053400"/>
            <a:ext cx="2645825" cy="1291150"/>
          </a:xfrm>
          <a:prstGeom prst="rect">
            <a:avLst/>
          </a:prstGeom>
          <a:blipFill>
            <a:blip r:embed="rId6"/>
            <a:stretch>
              <a:fillRect/>
            </a:stretch>
          </a:blipFill>
        </p:spPr>
      </p:sp>
      <p:sp>
        <p:nvSpPr>
          <p:cNvPr id="34" name="Shape 34"/>
          <p:cNvSpPr txBox="1"/>
          <p:nvPr/>
        </p:nvSpPr>
        <p:spPr>
          <a:xfrm>
            <a:off x="6965575" y="4120425"/>
            <a:ext cx="2485649" cy="1233300"/>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
İhtiyacı üretmek</a:t>
            </a:r>
          </a:p>
        </p:txBody>
      </p:sp>
      <p:sp>
        <p:nvSpPr>
          <p:cNvPr id="35" name="Shape 35"/>
          <p:cNvSpPr/>
          <p:nvPr/>
        </p:nvSpPr>
        <p:spPr>
          <a:xfrm>
            <a:off x="666750" y="4222750"/>
            <a:ext cx="2307149" cy="1037150"/>
          </a:xfrm>
          <a:prstGeom prst="rect">
            <a:avLst/>
          </a:prstGeom>
          <a:blipFill>
            <a:blip r:embed="rId7"/>
            <a:stretch>
              <a:fillRect/>
            </a:stretch>
          </a:blipFill>
        </p:spPr>
      </p:sp>
      <p:sp>
        <p:nvSpPr>
          <p:cNvPr id="36" name="Shape 36"/>
          <p:cNvSpPr txBox="1"/>
          <p:nvPr/>
        </p:nvSpPr>
        <p:spPr>
          <a:xfrm>
            <a:off x="784925" y="4289775"/>
            <a:ext cx="2146999" cy="979299"/>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Satmak</a:t>
            </a:r>
            <a:r>
              <a:rPr lang="en-US" sz="2000">
                <a:solidFill>
                  <a:srgbClr val="FFFFFF"/>
                </a:solidFill>
                <a:latin typeface="Arial"/>
                <a:ea typeface="Arial"/>
                <a:cs typeface="Arial"/>
                <a:sym typeface="Arial"/>
              </a:rPr>
              <a:t> </a:t>
            </a:r>
          </a:p>
        </p:txBody>
      </p:sp>
      <p:sp>
        <p:nvSpPr>
          <p:cNvPr id="37" name="Shape 37"/>
          <p:cNvSpPr/>
          <p:nvPr/>
        </p:nvSpPr>
        <p:spPr>
          <a:xfrm>
            <a:off x="2963325" y="2709325"/>
            <a:ext cx="3894649" cy="3270250"/>
          </a:xfrm>
          <a:prstGeom prst="rect">
            <a:avLst/>
          </a:prstGeom>
          <a:blipFill>
            <a:blip r:embed="rId8"/>
            <a:stretch>
              <a:fillRect/>
            </a:stretch>
          </a:blipFill>
        </p:spPr>
      </p:sp>
    </p:spTree>
    <p:extLst>
      <p:ext uri="{BB962C8B-B14F-4D97-AF65-F5344CB8AC3E}">
        <p14:creationId xmlns:p14="http://schemas.microsoft.com/office/powerpoint/2010/main" val="614262524"/>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610300" y="1321150"/>
            <a:ext cx="4612899" cy="5477224"/>
          </a:xfrm>
          <a:prstGeom prst="rect">
            <a:avLst/>
          </a:prstGeom>
        </p:spPr>
        <p:txBody>
          <a:bodyPr lIns="38100" tIns="38100" rIns="38100" bIns="38100" anchor="t" anchorCtr="0">
            <a:noAutofit/>
          </a:bodyPr>
          <a:lstStyle/>
          <a:p>
            <a:pPr marL="381000" marR="0" lvl="0" indent="-220133" algn="l">
              <a:lnSpc>
                <a:spcPct val="119791"/>
              </a:lnSpc>
              <a:spcBef>
                <a:spcPts val="0"/>
              </a:spcBef>
              <a:spcAft>
                <a:spcPts val="0"/>
              </a:spcAft>
              <a:buClr>
                <a:srgbClr val="000000"/>
              </a:buClr>
              <a:buSzPct val="164609"/>
              <a:buFont typeface="Arial"/>
              <a:buChar char="•"/>
            </a:pPr>
            <a:r>
              <a:rPr lang="en-US" sz="2666">
                <a:solidFill>
                  <a:srgbClr val="000000"/>
                </a:solidFill>
                <a:latin typeface="Arial"/>
                <a:ea typeface="Arial"/>
                <a:cs typeface="Arial"/>
                <a:sym typeface="Arial"/>
              </a:rPr>
              <a:t>Kimler? Kaç yaşındalar?</a:t>
            </a:r>
          </a:p>
          <a:p>
            <a:pPr marL="0" marR="0" indent="0" algn="l">
              <a:lnSpc>
                <a:spcPct val="119791"/>
              </a:lnSpc>
              <a:spcBef>
                <a:spcPts val="479"/>
              </a:spcBef>
              <a:spcAft>
                <a:spcPts val="0"/>
              </a:spcAft>
              <a:buNone/>
            </a:pPr>
            <a:r>
              <a:rPr lang="en-US" sz="2666">
                <a:solidFill>
                  <a:srgbClr val="000000"/>
                </a:solidFill>
                <a:latin typeface="Arial"/>
                <a:ea typeface="Arial"/>
                <a:cs typeface="Arial"/>
                <a:sym typeface="Arial"/>
              </a:rPr>
              <a:t>Yaş, Cinsiyet, gelir? </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Ne kadar ihtiyaçları var? Neye ihtiyaçları var? Nasıl ödeyecekler?</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Hayat stilleri, Sosyal sınıfları, kişilikleri?</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Nasıl alışveriş yapıyorlar? Sağlayacakları fayda, fırsat, kullanım</a:t>
            </a:r>
          </a:p>
          <a:p>
            <a:pPr marL="381000" marR="0" lvl="0" indent="-220133" algn="l">
              <a:lnSpc>
                <a:spcPct val="119791"/>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Neredeler?</a:t>
            </a:r>
          </a:p>
          <a:p>
            <a:pPr marL="0" marR="0" indent="0" algn="l">
              <a:lnSpc>
                <a:spcPct val="119791"/>
              </a:lnSpc>
              <a:spcBef>
                <a:spcPts val="479"/>
              </a:spcBef>
              <a:spcAft>
                <a:spcPts val="0"/>
              </a:spcAft>
              <a:buNone/>
            </a:pPr>
            <a:r>
              <a:rPr lang="en-US" sz="2666">
                <a:solidFill>
                  <a:srgbClr val="000000"/>
                </a:solidFill>
                <a:latin typeface="Arial"/>
                <a:ea typeface="Arial"/>
                <a:cs typeface="Arial"/>
                <a:sym typeface="Arial"/>
              </a:rPr>
              <a:t>Şehirler, bölgeler, ülkeler</a:t>
            </a:r>
          </a:p>
        </p:txBody>
      </p:sp>
      <p:sp>
        <p:nvSpPr>
          <p:cNvPr id="43" name="Shape 43"/>
          <p:cNvSpPr/>
          <p:nvPr/>
        </p:nvSpPr>
        <p:spPr>
          <a:xfrm>
            <a:off x="254000" y="84650"/>
            <a:ext cx="8043324" cy="899574"/>
          </a:xfrm>
          <a:prstGeom prst="rect">
            <a:avLst/>
          </a:prstGeom>
          <a:blipFill>
            <a:blip r:embed="rId3"/>
            <a:stretch>
              <a:fillRect/>
            </a:stretch>
          </a:blipFill>
        </p:spPr>
      </p:sp>
      <p:sp>
        <p:nvSpPr>
          <p:cNvPr id="44" name="Shape 44"/>
          <p:cNvSpPr txBox="1"/>
          <p:nvPr/>
        </p:nvSpPr>
        <p:spPr>
          <a:xfrm>
            <a:off x="356300" y="135800"/>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Kim bu müşteriler ?</a:t>
            </a:r>
          </a:p>
        </p:txBody>
      </p:sp>
      <p:sp>
        <p:nvSpPr>
          <p:cNvPr id="45" name="Shape 45"/>
          <p:cNvSpPr/>
          <p:nvPr/>
        </p:nvSpPr>
        <p:spPr>
          <a:xfrm>
            <a:off x="5588000" y="1354650"/>
            <a:ext cx="3640649" cy="2942149"/>
          </a:xfrm>
          <a:prstGeom prst="rect">
            <a:avLst/>
          </a:prstGeom>
          <a:blipFill>
            <a:blip r:embed="rId4"/>
            <a:stretch>
              <a:fillRect/>
            </a:stretch>
          </a:blipFill>
        </p:spPr>
      </p:sp>
      <p:sp>
        <p:nvSpPr>
          <p:cNvPr id="46" name="Shape 46"/>
          <p:cNvSpPr/>
          <p:nvPr/>
        </p:nvSpPr>
        <p:spPr>
          <a:xfrm>
            <a:off x="5503325" y="4318000"/>
            <a:ext cx="1830899" cy="2286000"/>
          </a:xfrm>
          <a:prstGeom prst="rect">
            <a:avLst/>
          </a:prstGeom>
          <a:blipFill>
            <a:blip r:embed="rId5"/>
            <a:stretch>
              <a:fillRect/>
            </a:stretch>
          </a:blipFill>
        </p:spPr>
      </p:sp>
      <p:sp>
        <p:nvSpPr>
          <p:cNvPr id="47" name="Shape 47"/>
          <p:cNvSpPr/>
          <p:nvPr/>
        </p:nvSpPr>
        <p:spPr>
          <a:xfrm>
            <a:off x="7535325" y="4656650"/>
            <a:ext cx="2370649" cy="1629825"/>
          </a:xfrm>
          <a:prstGeom prst="rect">
            <a:avLst/>
          </a:prstGeom>
          <a:blipFill>
            <a:blip r:embed="rId6"/>
            <a:stretch>
              <a:fillRect/>
            </a:stretch>
          </a:blipFill>
        </p:spPr>
      </p:sp>
    </p:spTree>
    <p:extLst>
      <p:ext uri="{BB962C8B-B14F-4D97-AF65-F5344CB8AC3E}">
        <p14:creationId xmlns:p14="http://schemas.microsoft.com/office/powerpoint/2010/main" val="2883758164"/>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p:nvPr/>
        </p:nvSpPr>
        <p:spPr>
          <a:xfrm>
            <a:off x="423325" y="169325"/>
            <a:ext cx="8805325" cy="899574"/>
          </a:xfrm>
          <a:prstGeom prst="rect">
            <a:avLst/>
          </a:prstGeom>
          <a:blipFill>
            <a:blip r:embed="rId3"/>
            <a:stretch>
              <a:fillRect/>
            </a:stretch>
          </a:blipFill>
        </p:spPr>
      </p:sp>
      <p:sp>
        <p:nvSpPr>
          <p:cNvPr id="53" name="Shape 53"/>
          <p:cNvSpPr txBox="1">
            <a:spLocks noGrp="1"/>
          </p:cNvSpPr>
          <p:nvPr>
            <p:ph type="title"/>
          </p:nvPr>
        </p:nvSpPr>
        <p:spPr>
          <a:xfrm>
            <a:off x="525625" y="220475"/>
            <a:ext cx="8676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b="1">
                <a:solidFill>
                  <a:srgbClr val="000000"/>
                </a:solidFill>
                <a:latin typeface="Arial"/>
                <a:ea typeface="Arial"/>
                <a:cs typeface="Arial"/>
                <a:sym typeface="Arial"/>
              </a:rPr>
              <a:t>Hedef Pazar nedir?</a:t>
            </a:r>
          </a:p>
        </p:txBody>
      </p:sp>
      <p:sp>
        <p:nvSpPr>
          <p:cNvPr id="54" name="Shape 54"/>
          <p:cNvSpPr/>
          <p:nvPr/>
        </p:nvSpPr>
        <p:spPr>
          <a:xfrm>
            <a:off x="1280575" y="1291150"/>
            <a:ext cx="7725825" cy="5566825"/>
          </a:xfrm>
          <a:prstGeom prst="rect">
            <a:avLst/>
          </a:prstGeom>
          <a:blipFill>
            <a:blip r:embed="rId4"/>
            <a:stretch>
              <a:fillRect/>
            </a:stretch>
          </a:blipFill>
        </p:spPr>
      </p:sp>
      <p:sp>
        <p:nvSpPr>
          <p:cNvPr id="55" name="Shape 55"/>
          <p:cNvSpPr txBox="1"/>
          <p:nvPr/>
        </p:nvSpPr>
        <p:spPr>
          <a:xfrm>
            <a:off x="1419925" y="1329950"/>
            <a:ext cx="7555074" cy="5597150"/>
          </a:xfrm>
          <a:prstGeom prst="rect">
            <a:avLst/>
          </a:prstGeom>
        </p:spPr>
        <p:txBody>
          <a:bodyPr lIns="38100" tIns="38100" rIns="38100" bIns="38100" anchor="ctr" anchorCtr="0">
            <a:noAutofit/>
          </a:bodyPr>
          <a:lstStyle/>
          <a:p>
            <a:pPr marL="0" marR="0" indent="0" algn="ctr">
              <a:lnSpc>
                <a:spcPct val="107812"/>
              </a:lnSpc>
              <a:spcBef>
                <a:spcPts val="604"/>
              </a:spcBef>
              <a:spcAft>
                <a:spcPts val="604"/>
              </a:spcAft>
              <a:buNone/>
            </a:pPr>
            <a:r>
              <a:rPr lang="en-US" sz="2666">
                <a:solidFill>
                  <a:srgbClr val="000000"/>
                </a:solidFill>
                <a:latin typeface="Arial"/>
                <a:ea typeface="Arial"/>
                <a:cs typeface="Arial"/>
                <a:sym typeface="Arial"/>
              </a:rPr>
              <a:t>
</a:t>
            </a: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pPr marL="0" marR="0" indent="0" algn="ctr">
              <a:lnSpc>
                <a:spcPct val="107812"/>
              </a:lnSpc>
              <a:spcBef>
                <a:spcPts val="604"/>
              </a:spcBef>
              <a:spcAft>
                <a:spcPts val="0"/>
              </a:spcAft>
              <a:buNone/>
            </a:pPr>
            <a:r>
              <a:rPr lang="en-US" sz="2666">
                <a:solidFill>
                  <a:srgbClr val="000000"/>
                </a:solidFill>
                <a:latin typeface="Arial"/>
                <a:ea typeface="Arial"/>
                <a:cs typeface="Arial"/>
                <a:sym typeface="Arial"/>
              </a:rPr>
              <a:t>Toplam nüfus</a:t>
            </a:r>
          </a:p>
        </p:txBody>
      </p:sp>
      <p:sp>
        <p:nvSpPr>
          <p:cNvPr id="56" name="Shape 56"/>
          <p:cNvSpPr/>
          <p:nvPr/>
        </p:nvSpPr>
        <p:spPr>
          <a:xfrm>
            <a:off x="2328325" y="1375825"/>
            <a:ext cx="5725574" cy="4762500"/>
          </a:xfrm>
          <a:prstGeom prst="rect">
            <a:avLst/>
          </a:prstGeom>
          <a:blipFill>
            <a:blip r:embed="rId5"/>
            <a:stretch>
              <a:fillRect/>
            </a:stretch>
          </a:blipFill>
        </p:spPr>
      </p:sp>
      <p:sp>
        <p:nvSpPr>
          <p:cNvPr id="57" name="Shape 57"/>
          <p:cNvSpPr txBox="1"/>
          <p:nvPr/>
        </p:nvSpPr>
        <p:spPr>
          <a:xfrm>
            <a:off x="2462375" y="1409325"/>
            <a:ext cx="5563650" cy="4796350"/>
          </a:xfrm>
          <a:prstGeom prst="rect">
            <a:avLst/>
          </a:prstGeom>
        </p:spPr>
        <p:txBody>
          <a:bodyPr lIns="38100" tIns="38100" rIns="38100" bIns="38100" anchor="t" anchorCtr="0">
            <a:noAutofit/>
          </a:bodyPr>
          <a:lstStyle/>
          <a:p>
            <a:pPr marL="0" marR="0" indent="0" algn="ctr">
              <a:lnSpc>
                <a:spcPct val="107812"/>
              </a:lnSpc>
              <a:spcBef>
                <a:spcPts val="604"/>
              </a:spcBef>
              <a:spcAft>
                <a:spcPts val="604"/>
              </a:spcAft>
              <a:buNone/>
            </a:pPr>
            <a:r>
              <a:rPr lang="en-US" sz="2666">
                <a:solidFill>
                  <a:srgbClr val="000000"/>
                </a:solidFill>
                <a:latin typeface="Arial"/>
                <a:ea typeface="Arial"/>
                <a:cs typeface="Arial"/>
                <a:sym typeface="Arial"/>
              </a:rPr>
              <a:t>
</a:t>
            </a: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pPr marL="0" marR="0" indent="0" algn="ctr">
              <a:lnSpc>
                <a:spcPct val="107812"/>
              </a:lnSpc>
              <a:spcBef>
                <a:spcPts val="604"/>
              </a:spcBef>
              <a:spcAft>
                <a:spcPts val="0"/>
              </a:spcAft>
              <a:buNone/>
            </a:pPr>
            <a:r>
              <a:rPr lang="en-US" sz="2666">
                <a:solidFill>
                  <a:srgbClr val="000000"/>
                </a:solidFill>
                <a:latin typeface="Arial"/>
                <a:ea typeface="Arial"/>
                <a:cs typeface="Arial"/>
                <a:sym typeface="Arial"/>
              </a:rPr>
              <a:t>Satınalma gücü olan</a:t>
            </a:r>
          </a:p>
        </p:txBody>
      </p:sp>
      <p:sp>
        <p:nvSpPr>
          <p:cNvPr id="58" name="Shape 58"/>
          <p:cNvSpPr/>
          <p:nvPr/>
        </p:nvSpPr>
        <p:spPr>
          <a:xfrm>
            <a:off x="2889250" y="1778000"/>
            <a:ext cx="4392074" cy="3312575"/>
          </a:xfrm>
          <a:prstGeom prst="rect">
            <a:avLst/>
          </a:prstGeom>
          <a:blipFill>
            <a:blip r:embed="rId6"/>
            <a:stretch>
              <a:fillRect/>
            </a:stretch>
          </a:blipFill>
        </p:spPr>
      </p:sp>
      <p:sp>
        <p:nvSpPr>
          <p:cNvPr id="59" name="Shape 59"/>
          <p:cNvSpPr txBox="1"/>
          <p:nvPr/>
        </p:nvSpPr>
        <p:spPr>
          <a:xfrm>
            <a:off x="2919225" y="1809750"/>
            <a:ext cx="4438274" cy="3348200"/>
          </a:xfrm>
          <a:prstGeom prst="rect">
            <a:avLst/>
          </a:prstGeom>
        </p:spPr>
        <p:txBody>
          <a:bodyPr lIns="38100" tIns="38100" rIns="38100" bIns="38100" anchor="t" anchorCtr="0">
            <a:noAutofit/>
          </a:bodyPr>
          <a:lstStyle/>
          <a:p>
            <a:pPr marL="0" marR="0" indent="0" algn="ctr">
              <a:lnSpc>
                <a:spcPct val="107812"/>
              </a:lnSpc>
              <a:spcBef>
                <a:spcPts val="604"/>
              </a:spcBef>
              <a:spcAft>
                <a:spcPts val="604"/>
              </a:spcAft>
              <a:buNone/>
            </a:pPr>
            <a:r>
              <a:rPr lang="en-US" sz="2666">
                <a:solidFill>
                  <a:srgbClr val="000000"/>
                </a:solidFill>
                <a:latin typeface="Arial"/>
                <a:ea typeface="Arial"/>
                <a:cs typeface="Arial"/>
                <a:sym typeface="Arial"/>
              </a:rPr>
              <a:t>
</a:t>
            </a:r>
          </a:p>
          <a:p>
            <a:endParaRPr lang="en-US" sz="2666">
              <a:solidFill>
                <a:srgbClr val="000000"/>
              </a:solidFill>
              <a:latin typeface="Arial"/>
              <a:ea typeface="Arial"/>
              <a:cs typeface="Arial"/>
              <a:sym typeface="Arial"/>
            </a:endParaRPr>
          </a:p>
          <a:p>
            <a:endParaRPr lang="en-US" sz="2666">
              <a:solidFill>
                <a:srgbClr val="000000"/>
              </a:solidFill>
              <a:latin typeface="Arial"/>
              <a:ea typeface="Arial"/>
              <a:cs typeface="Arial"/>
              <a:sym typeface="Arial"/>
            </a:endParaRPr>
          </a:p>
          <a:p>
            <a:pPr marL="0" marR="0" indent="0" algn="ctr">
              <a:lnSpc>
                <a:spcPct val="107812"/>
              </a:lnSpc>
              <a:spcBef>
                <a:spcPts val="604"/>
              </a:spcBef>
              <a:spcAft>
                <a:spcPts val="0"/>
              </a:spcAft>
              <a:buNone/>
            </a:pPr>
            <a:r>
              <a:rPr lang="en-US" sz="2666">
                <a:solidFill>
                  <a:srgbClr val="000000"/>
                </a:solidFill>
                <a:latin typeface="Arial"/>
                <a:ea typeface="Arial"/>
                <a:cs typeface="Arial"/>
                <a:sym typeface="Arial"/>
              </a:rPr>
              <a:t>Satınalma isteği olan</a:t>
            </a:r>
          </a:p>
        </p:txBody>
      </p:sp>
      <p:sp>
        <p:nvSpPr>
          <p:cNvPr id="60" name="Shape 60"/>
          <p:cNvSpPr/>
          <p:nvPr/>
        </p:nvSpPr>
        <p:spPr>
          <a:xfrm>
            <a:off x="3640650" y="1926150"/>
            <a:ext cx="3048000" cy="2053149"/>
          </a:xfrm>
          <a:prstGeom prst="rect">
            <a:avLst/>
          </a:prstGeom>
          <a:blipFill>
            <a:blip r:embed="rId7"/>
            <a:stretch>
              <a:fillRect/>
            </a:stretch>
          </a:blipFill>
        </p:spPr>
      </p:sp>
      <p:sp>
        <p:nvSpPr>
          <p:cNvPr id="61" name="Shape 61"/>
          <p:cNvSpPr txBox="1"/>
          <p:nvPr/>
        </p:nvSpPr>
        <p:spPr>
          <a:xfrm>
            <a:off x="3780000" y="1961425"/>
            <a:ext cx="2875475" cy="2085249"/>
          </a:xfrm>
          <a:prstGeom prst="rect">
            <a:avLst/>
          </a:prstGeom>
        </p:spPr>
        <p:txBody>
          <a:bodyPr lIns="38100" tIns="38100" rIns="38100" bIns="38100" anchor="b" anchorCtr="0">
            <a:noAutofit/>
          </a:bodyPr>
          <a:lstStyle/>
          <a:p>
            <a:pPr marL="0" marR="0" indent="0" algn="ctr">
              <a:lnSpc>
                <a:spcPct val="107812"/>
              </a:lnSpc>
              <a:spcBef>
                <a:spcPts val="0"/>
              </a:spcBef>
              <a:spcAft>
                <a:spcPts val="0"/>
              </a:spcAft>
              <a:buNone/>
            </a:pPr>
            <a:r>
              <a:rPr lang="en-US" sz="2666">
                <a:solidFill>
                  <a:srgbClr val="000000"/>
                </a:solidFill>
                <a:latin typeface="Arial"/>
                <a:ea typeface="Arial"/>
                <a:cs typeface="Arial"/>
                <a:sym typeface="Arial"/>
              </a:rPr>
              <a:t>Ulaşabileceğimiz grup</a:t>
            </a:r>
          </a:p>
        </p:txBody>
      </p:sp>
      <p:sp>
        <p:nvSpPr>
          <p:cNvPr id="62" name="Shape 62"/>
          <p:cNvSpPr/>
          <p:nvPr/>
        </p:nvSpPr>
        <p:spPr>
          <a:xfrm>
            <a:off x="4307400" y="1936725"/>
            <a:ext cx="1661574" cy="1132400"/>
          </a:xfrm>
          <a:prstGeom prst="rect">
            <a:avLst/>
          </a:prstGeom>
          <a:blipFill>
            <a:blip r:embed="rId8"/>
            <a:stretch>
              <a:fillRect/>
            </a:stretch>
          </a:blipFill>
        </p:spPr>
      </p:sp>
      <p:sp>
        <p:nvSpPr>
          <p:cNvPr id="63" name="Shape 63"/>
          <p:cNvSpPr txBox="1"/>
          <p:nvPr/>
        </p:nvSpPr>
        <p:spPr>
          <a:xfrm>
            <a:off x="4443225" y="1970250"/>
            <a:ext cx="1492599" cy="1171575"/>
          </a:xfrm>
          <a:prstGeom prst="rect">
            <a:avLst/>
          </a:prstGeom>
        </p:spPr>
        <p:txBody>
          <a:bodyPr lIns="38100" tIns="38100" rIns="38100" bIns="38100" anchor="ctr" anchorCtr="0">
            <a:noAutofit/>
          </a:bodyPr>
          <a:lstStyle/>
          <a:p>
            <a:pPr marL="0" marR="0" indent="0" algn="ctr">
              <a:lnSpc>
                <a:spcPct val="107812"/>
              </a:lnSpc>
              <a:spcBef>
                <a:spcPts val="0"/>
              </a:spcBef>
              <a:spcAft>
                <a:spcPts val="0"/>
              </a:spcAft>
              <a:buNone/>
            </a:pPr>
            <a:r>
              <a:rPr lang="en-US" sz="2666">
                <a:solidFill>
                  <a:srgbClr val="000000"/>
                </a:solidFill>
                <a:latin typeface="Arial"/>
                <a:ea typeface="Arial"/>
                <a:cs typeface="Arial"/>
                <a:sym typeface="Arial"/>
              </a:rPr>
              <a:t>Müşterilerimiz</a:t>
            </a:r>
          </a:p>
        </p:txBody>
      </p:sp>
    </p:spTree>
    <p:extLst>
      <p:ext uri="{BB962C8B-B14F-4D97-AF65-F5344CB8AC3E}">
        <p14:creationId xmlns:p14="http://schemas.microsoft.com/office/powerpoint/2010/main" val="287151743"/>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63"/>
        <p:cNvGrpSpPr/>
        <p:nvPr/>
      </p:nvGrpSpPr>
      <p:grpSpPr>
        <a:xfrm>
          <a:off x="0" y="0"/>
          <a:ext cx="0" cy="0"/>
          <a:chOff x="0" y="0"/>
          <a:chExt cx="0" cy="0"/>
        </a:xfrm>
      </p:grpSpPr>
      <p:sp>
        <p:nvSpPr>
          <p:cNvPr id="64" name="Shape 64"/>
          <p:cNvSpPr/>
          <p:nvPr/>
        </p:nvSpPr>
        <p:spPr>
          <a:xfrm>
            <a:off x="2614075" y="1354650"/>
            <a:ext cx="4497899" cy="4487325"/>
          </a:xfrm>
          <a:prstGeom prst="rect">
            <a:avLst/>
          </a:prstGeom>
          <a:blipFill>
            <a:blip r:embed="rId4"/>
            <a:stretch>
              <a:fillRect/>
            </a:stretch>
          </a:blipFill>
        </p:spPr>
      </p:sp>
      <p:sp>
        <p:nvSpPr>
          <p:cNvPr id="65" name="Shape 65"/>
          <p:cNvSpPr txBox="1"/>
          <p:nvPr/>
        </p:nvSpPr>
        <p:spPr>
          <a:xfrm>
            <a:off x="3065625" y="3437800"/>
            <a:ext cx="2496250" cy="397225"/>
          </a:xfrm>
          <a:prstGeom prst="rect">
            <a:avLst/>
          </a:prstGeom>
        </p:spPr>
        <p:txBody>
          <a:bodyPr lIns="38100" tIns="38100" rIns="38100" bIns="38100" anchor="t" anchorCtr="0">
            <a:noAutofit/>
          </a:bodyPr>
          <a:lstStyle/>
          <a:p>
            <a:pPr marL="0" marR="0" indent="0" algn="ctr">
              <a:lnSpc>
                <a:spcPct val="108333"/>
              </a:lnSpc>
              <a:spcBef>
                <a:spcPts val="0"/>
              </a:spcBef>
              <a:spcAft>
                <a:spcPts val="0"/>
              </a:spcAft>
              <a:buNone/>
            </a:pPr>
            <a:r>
              <a:rPr lang="en-US" sz="2000" b="1">
                <a:solidFill>
                  <a:srgbClr val="000000"/>
                </a:solidFill>
                <a:latin typeface="Arial"/>
                <a:ea typeface="Arial"/>
                <a:cs typeface="Arial"/>
                <a:sym typeface="Arial"/>
              </a:rPr>
              <a:t>Ait olmak</a:t>
            </a:r>
          </a:p>
        </p:txBody>
      </p:sp>
      <p:sp>
        <p:nvSpPr>
          <p:cNvPr id="66" name="Shape 66"/>
          <p:cNvSpPr txBox="1"/>
          <p:nvPr/>
        </p:nvSpPr>
        <p:spPr>
          <a:xfrm>
            <a:off x="440950" y="305150"/>
            <a:ext cx="9184900" cy="753524"/>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Özgüvenimi Nasıl Korurum?</a:t>
            </a:r>
          </a:p>
        </p:txBody>
      </p:sp>
      <p:sp>
        <p:nvSpPr>
          <p:cNvPr id="67" name="Shape 67"/>
          <p:cNvSpPr txBox="1"/>
          <p:nvPr/>
        </p:nvSpPr>
        <p:spPr>
          <a:xfrm>
            <a:off x="610300" y="6739800"/>
            <a:ext cx="9184900" cy="753524"/>
          </a:xfrm>
          <a:prstGeom prst="rect">
            <a:avLst/>
          </a:prstGeom>
        </p:spPr>
        <p:txBody>
          <a:bodyPr lIns="38100" tIns="38100" rIns="38100" bIns="38100" anchor="t" anchorCtr="0">
            <a:noAutofit/>
          </a:bodyPr>
          <a:lstStyle/>
          <a:p>
            <a:pPr marL="0" marR="0" indent="0" algn="ctr">
              <a:lnSpc>
                <a:spcPct val="120000"/>
              </a:lnSpc>
              <a:spcBef>
                <a:spcPts val="0"/>
              </a:spcBef>
              <a:spcAft>
                <a:spcPts val="0"/>
              </a:spcAft>
              <a:buNone/>
            </a:pPr>
            <a:r>
              <a:rPr lang="en-US" sz="4444" b="1">
                <a:solidFill>
                  <a:srgbClr val="000000"/>
                </a:solidFill>
                <a:latin typeface="Arial"/>
                <a:ea typeface="Arial"/>
                <a:cs typeface="Arial"/>
                <a:sym typeface="Arial"/>
              </a:rPr>
              <a:t>Hayatı Planlamak</a:t>
            </a:r>
          </a:p>
        </p:txBody>
      </p:sp>
      <p:sp>
        <p:nvSpPr>
          <p:cNvPr id="68" name="Shape 68"/>
          <p:cNvSpPr txBox="1"/>
          <p:nvPr/>
        </p:nvSpPr>
        <p:spPr>
          <a:xfrm>
            <a:off x="694950" y="5808475"/>
            <a:ext cx="9184900" cy="753524"/>
          </a:xfrm>
          <a:prstGeom prst="rect">
            <a:avLst/>
          </a:prstGeom>
        </p:spPr>
        <p:txBody>
          <a:bodyPr lIns="38100" tIns="38100" rIns="38100" bIns="38100" anchor="t"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Ya da</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10300" y="1236475"/>
            <a:ext cx="4757732" cy="5815874"/>
          </a:xfrm>
          <a:prstGeom prst="rect">
            <a:avLst/>
          </a:prstGeom>
        </p:spPr>
        <p:txBody>
          <a:bodyPr lIns="38100" tIns="38100" rIns="38100" bIns="38100" anchor="t" anchorCtr="0">
            <a:noAutofit/>
          </a:bodyPr>
          <a:lstStyle/>
          <a:p>
            <a:pPr marL="618067" marR="0" lvl="0" indent="-457200" algn="l">
              <a:lnSpc>
                <a:spcPct val="100000"/>
              </a:lnSpc>
              <a:spcBef>
                <a:spcPts val="479"/>
              </a:spcBef>
              <a:spcAft>
                <a:spcPts val="0"/>
              </a:spcAft>
              <a:buClr>
                <a:srgbClr val="000000"/>
              </a:buClr>
              <a:buSzPct val="98765"/>
              <a:buFont typeface="Arial" pitchFamily="34" charset="0"/>
              <a:buChar char="•"/>
            </a:pP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Rakiplerimiz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kimler</a:t>
            </a:r>
            <a:r>
              <a:rPr lang="en-US" sz="2666" dirty="0">
                <a:solidFill>
                  <a:srgbClr val="000000"/>
                </a:solidFill>
                <a:latin typeface="Arial"/>
                <a:ea typeface="Arial"/>
                <a:cs typeface="Arial"/>
                <a:sym typeface="Arial"/>
              </a:rPr>
              <a:t>?</a:t>
            </a:r>
          </a:p>
          <a:p>
            <a:pPr marL="457200" indent="-457200">
              <a:buFont typeface="Arial" pitchFamily="34" charset="0"/>
              <a:buChar char="•"/>
            </a:pPr>
            <a:endParaRPr lang="en-US" sz="2666" dirty="0">
              <a:solidFill>
                <a:srgbClr val="000000"/>
              </a:solidFill>
              <a:latin typeface="Arial"/>
              <a:ea typeface="Arial"/>
              <a:cs typeface="Arial"/>
              <a:sym typeface="Arial"/>
            </a:endParaRPr>
          </a:p>
          <a:p>
            <a:pPr marL="618067" marR="0" lvl="0" indent="-457200" algn="l">
              <a:lnSpc>
                <a:spcPct val="100000"/>
              </a:lnSpc>
              <a:spcBef>
                <a:spcPts val="479"/>
              </a:spcBef>
              <a:spcAft>
                <a:spcPts val="0"/>
              </a:spcAft>
              <a:buClr>
                <a:srgbClr val="000000"/>
              </a:buClr>
              <a:buSzPct val="98765"/>
              <a:buFont typeface="Arial" pitchFamily="34" charset="0"/>
              <a:buChar char="•"/>
            </a:pPr>
            <a:r>
              <a:rPr lang="en-US" sz="2666" dirty="0">
                <a:solidFill>
                  <a:srgbClr val="000000"/>
                </a:solidFill>
                <a:latin typeface="Arial"/>
                <a:ea typeface="Arial"/>
                <a:cs typeface="Arial"/>
                <a:sym typeface="Arial"/>
              </a:rPr>
              <a:t>Ne </a:t>
            </a:r>
            <a:r>
              <a:rPr lang="en-US" sz="2666" dirty="0" err="1">
                <a:solidFill>
                  <a:srgbClr val="000000"/>
                </a:solidFill>
                <a:latin typeface="Arial"/>
                <a:ea typeface="Arial"/>
                <a:cs typeface="Arial"/>
                <a:sym typeface="Arial"/>
              </a:rPr>
              <a:t>yapıyorlar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hedefleri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amaçları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neler</a:t>
            </a:r>
            <a:r>
              <a:rPr lang="en-US" sz="2666" dirty="0">
                <a:solidFill>
                  <a:srgbClr val="000000"/>
                </a:solidFill>
                <a:latin typeface="Arial"/>
                <a:ea typeface="Arial"/>
                <a:cs typeface="Arial"/>
                <a:sym typeface="Arial"/>
              </a:rPr>
              <a:t>?</a:t>
            </a:r>
          </a:p>
          <a:p>
            <a:pPr marL="457200" indent="-457200">
              <a:buFont typeface="Arial" pitchFamily="34" charset="0"/>
              <a:buChar char="•"/>
            </a:pPr>
            <a:endParaRPr lang="en-US" sz="2666" dirty="0">
              <a:solidFill>
                <a:srgbClr val="000000"/>
              </a:solidFill>
              <a:latin typeface="Arial"/>
              <a:ea typeface="Arial"/>
              <a:cs typeface="Arial"/>
              <a:sym typeface="Arial"/>
            </a:endParaRPr>
          </a:p>
          <a:p>
            <a:pPr marL="618067" marR="0" lvl="0" indent="-457200" algn="l">
              <a:lnSpc>
                <a:spcPct val="100000"/>
              </a:lnSpc>
              <a:spcBef>
                <a:spcPts val="479"/>
              </a:spcBef>
              <a:spcAft>
                <a:spcPts val="0"/>
              </a:spcAft>
              <a:buClr>
                <a:srgbClr val="000000"/>
              </a:buClr>
              <a:buSzPct val="98765"/>
              <a:buFont typeface="Arial" pitchFamily="34" charset="0"/>
              <a:buChar char="•"/>
            </a:pPr>
            <a:r>
              <a:rPr lang="en-US" sz="2666" dirty="0" err="1">
                <a:solidFill>
                  <a:srgbClr val="000000"/>
                </a:solidFill>
                <a:latin typeface="Arial"/>
                <a:ea typeface="Arial"/>
                <a:cs typeface="Arial"/>
                <a:sym typeface="Arial"/>
              </a:rPr>
              <a:t>Rakiplerin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güçlü</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zayıf</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yanları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neler</a:t>
            </a:r>
            <a:r>
              <a:rPr lang="en-US" sz="2666" dirty="0">
                <a:solidFill>
                  <a:srgbClr val="000000"/>
                </a:solidFill>
                <a:latin typeface="Arial"/>
                <a:ea typeface="Arial"/>
                <a:cs typeface="Arial"/>
                <a:sym typeface="Arial"/>
              </a:rPr>
              <a:t>?</a:t>
            </a:r>
          </a:p>
          <a:p>
            <a:pPr marL="457200" indent="-457200">
              <a:buFont typeface="Arial" pitchFamily="34" charset="0"/>
              <a:buChar char="•"/>
            </a:pPr>
            <a:endParaRPr lang="en-US" sz="2666" dirty="0">
              <a:solidFill>
                <a:srgbClr val="000000"/>
              </a:solidFill>
              <a:latin typeface="Arial"/>
              <a:ea typeface="Arial"/>
              <a:cs typeface="Arial"/>
              <a:sym typeface="Arial"/>
            </a:endParaRPr>
          </a:p>
          <a:p>
            <a:pPr marL="618067" marR="0" lvl="0" indent="-457200" algn="l">
              <a:lnSpc>
                <a:spcPct val="100000"/>
              </a:lnSpc>
              <a:spcBef>
                <a:spcPts val="479"/>
              </a:spcBef>
              <a:spcAft>
                <a:spcPts val="0"/>
              </a:spcAft>
              <a:buClr>
                <a:srgbClr val="000000"/>
              </a:buClr>
              <a:buSzPct val="98765"/>
              <a:buFont typeface="Arial" pitchFamily="34" charset="0"/>
              <a:buChar char="•"/>
            </a:pPr>
            <a:r>
              <a:rPr lang="en-US" sz="2666" dirty="0" err="1">
                <a:solidFill>
                  <a:srgbClr val="000000"/>
                </a:solidFill>
                <a:latin typeface="Arial"/>
                <a:ea typeface="Arial"/>
                <a:cs typeface="Arial"/>
                <a:sym typeface="Arial"/>
              </a:rPr>
              <a:t>Hangi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zayıflıkları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onları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savunmasız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kılıyor</a:t>
            </a:r>
            <a:r>
              <a:rPr lang="en-US" sz="2666" dirty="0">
                <a:solidFill>
                  <a:srgbClr val="000000"/>
                </a:solidFill>
                <a:latin typeface="Arial"/>
                <a:ea typeface="Arial"/>
                <a:cs typeface="Arial"/>
                <a:sym typeface="Arial"/>
              </a:rPr>
              <a:t>?</a:t>
            </a:r>
          </a:p>
          <a:p>
            <a:pPr marL="457200" indent="-457200">
              <a:buFont typeface="Arial" pitchFamily="34" charset="0"/>
              <a:buChar char="•"/>
            </a:pPr>
            <a:endParaRPr lang="en-US" sz="2666" dirty="0">
              <a:solidFill>
                <a:srgbClr val="000000"/>
              </a:solidFill>
              <a:latin typeface="Arial"/>
              <a:ea typeface="Arial"/>
              <a:cs typeface="Arial"/>
              <a:sym typeface="Arial"/>
            </a:endParaRPr>
          </a:p>
          <a:p>
            <a:pPr marL="618067" marR="0" lvl="0" indent="-457200" algn="l">
              <a:lnSpc>
                <a:spcPct val="100000"/>
              </a:lnSpc>
              <a:spcBef>
                <a:spcPts val="479"/>
              </a:spcBef>
              <a:spcAft>
                <a:spcPts val="0"/>
              </a:spcAft>
              <a:buClr>
                <a:srgbClr val="000000"/>
              </a:buClr>
              <a:buSzPct val="98765"/>
              <a:buFont typeface="Arial" pitchFamily="34" charset="0"/>
              <a:buChar char="•"/>
            </a:pPr>
            <a:r>
              <a:rPr lang="en-US" sz="2666" dirty="0" err="1">
                <a:solidFill>
                  <a:srgbClr val="000000"/>
                </a:solidFill>
                <a:latin typeface="Arial"/>
                <a:ea typeface="Arial"/>
                <a:cs typeface="Arial"/>
                <a:sym typeface="Arial"/>
              </a:rPr>
              <a:t>İlerde</a:t>
            </a:r>
            <a:r>
              <a:rPr lang="en-US" sz="2666" dirty="0">
                <a:solidFill>
                  <a:srgbClr val="000000"/>
                </a:solidFill>
                <a:latin typeface="Arial"/>
                <a:ea typeface="Arial"/>
                <a:cs typeface="Arial"/>
                <a:sym typeface="Arial"/>
              </a:rPr>
              <a:t> ne </a:t>
            </a:r>
            <a:r>
              <a:rPr lang="en-US" sz="2666" dirty="0" err="1">
                <a:solidFill>
                  <a:srgbClr val="000000"/>
                </a:solidFill>
                <a:latin typeface="Arial"/>
                <a:ea typeface="Arial"/>
                <a:cs typeface="Arial"/>
                <a:sym typeface="Arial"/>
              </a:rPr>
              <a:t>değişiklikler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yapabilirler</a:t>
            </a:r>
            <a:r>
              <a:rPr lang="en-US" sz="2666" dirty="0">
                <a:solidFill>
                  <a:srgbClr val="000000"/>
                </a:solidFill>
                <a:latin typeface="Arial"/>
                <a:ea typeface="Arial"/>
                <a:cs typeface="Arial"/>
                <a:sym typeface="Arial"/>
              </a:rPr>
              <a:t>?</a:t>
            </a:r>
          </a:p>
        </p:txBody>
      </p:sp>
      <p:sp>
        <p:nvSpPr>
          <p:cNvPr id="69" name="Shape 69"/>
          <p:cNvSpPr txBox="1"/>
          <p:nvPr/>
        </p:nvSpPr>
        <p:spPr>
          <a:xfrm>
            <a:off x="271625" y="359825"/>
            <a:ext cx="6708400"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dirty="0" err="1">
                <a:solidFill>
                  <a:srgbClr val="000000"/>
                </a:solidFill>
                <a:latin typeface="Arial"/>
                <a:ea typeface="Arial"/>
                <a:cs typeface="Arial"/>
                <a:sym typeface="Arial"/>
              </a:rPr>
              <a:t>Rakiplerimizi</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tanıyor</a:t>
            </a:r>
            <a:r>
              <a:rPr lang="en-US" sz="4000" dirty="0">
                <a:solidFill>
                  <a:srgbClr val="000000"/>
                </a:solidFill>
                <a:latin typeface="Arial"/>
                <a:ea typeface="Arial"/>
                <a:cs typeface="Arial"/>
                <a:sym typeface="Arial"/>
              </a:rPr>
              <a:t> </a:t>
            </a:r>
            <a:r>
              <a:rPr lang="en-US" sz="4000" dirty="0" err="1">
                <a:solidFill>
                  <a:srgbClr val="000000"/>
                </a:solidFill>
                <a:latin typeface="Arial"/>
                <a:ea typeface="Arial"/>
                <a:cs typeface="Arial"/>
                <a:sym typeface="Arial"/>
              </a:rPr>
              <a:t>muyuz</a:t>
            </a:r>
            <a:r>
              <a:rPr lang="en-US" sz="4000" dirty="0">
                <a:solidFill>
                  <a:srgbClr val="000000"/>
                </a:solidFill>
                <a:latin typeface="Arial"/>
                <a:ea typeface="Arial"/>
                <a:cs typeface="Arial"/>
                <a:sym typeface="Arial"/>
              </a:rPr>
              <a:t> ?</a:t>
            </a:r>
          </a:p>
        </p:txBody>
      </p:sp>
      <p:sp>
        <p:nvSpPr>
          <p:cNvPr id="70" name="Shape 70"/>
          <p:cNvSpPr/>
          <p:nvPr/>
        </p:nvSpPr>
        <p:spPr>
          <a:xfrm>
            <a:off x="5249325" y="1862650"/>
            <a:ext cx="3873500" cy="4487325"/>
          </a:xfrm>
          <a:prstGeom prst="rect">
            <a:avLst/>
          </a:prstGeom>
          <a:blipFill>
            <a:blip r:embed="rId3"/>
            <a:stretch>
              <a:fillRect/>
            </a:stretch>
          </a:blipFill>
        </p:spPr>
      </p:sp>
    </p:spTree>
    <p:extLst>
      <p:ext uri="{BB962C8B-B14F-4D97-AF65-F5344CB8AC3E}">
        <p14:creationId xmlns:p14="http://schemas.microsoft.com/office/powerpoint/2010/main" val="1848986409"/>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94950" y="1659800"/>
            <a:ext cx="9015574" cy="5053875"/>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b="1" u="sng">
                <a:solidFill>
                  <a:srgbClr val="000000"/>
                </a:solidFill>
                <a:latin typeface="Arial"/>
                <a:ea typeface="Arial"/>
                <a:cs typeface="Arial"/>
                <a:sym typeface="Arial"/>
              </a:rPr>
              <a:t>Güçlü yönler</a:t>
            </a:r>
            <a:r>
              <a:rPr lang="en-US" sz="3111">
                <a:solidFill>
                  <a:srgbClr val="000000"/>
                </a:solidFill>
                <a:latin typeface="Arial"/>
                <a:ea typeface="Arial"/>
                <a:cs typeface="Arial"/>
                <a:sym typeface="Arial"/>
              </a:rPr>
              <a:t> : Rakiplere kıyasla daha iyi neyi yapabiliriz</a:t>
            </a:r>
          </a:p>
          <a:p>
            <a:endParaRPr lang="en-US" sz="3111">
              <a:solidFill>
                <a:srgbClr val="000000"/>
              </a:solidFill>
              <a:latin typeface="Arial"/>
              <a:ea typeface="Arial"/>
              <a:cs typeface="Arial"/>
              <a:sym typeface="Arial"/>
            </a:endParaRPr>
          </a:p>
          <a:p>
            <a:pPr marL="0" marR="0" indent="0" algn="l">
              <a:lnSpc>
                <a:spcPct val="120089"/>
              </a:lnSpc>
              <a:spcBef>
                <a:spcPts val="563"/>
              </a:spcBef>
              <a:spcAft>
                <a:spcPts val="0"/>
              </a:spcAft>
              <a:buNone/>
            </a:pPr>
            <a:r>
              <a:rPr lang="en-US" sz="3111" b="1" u="sng">
                <a:solidFill>
                  <a:srgbClr val="000000"/>
                </a:solidFill>
                <a:latin typeface="Arial"/>
                <a:ea typeface="Arial"/>
                <a:cs typeface="Arial"/>
                <a:sym typeface="Arial"/>
              </a:rPr>
              <a:t>Zayıf Yönler :</a:t>
            </a:r>
            <a:r>
              <a:rPr lang="en-US" sz="3111">
                <a:solidFill>
                  <a:srgbClr val="000000"/>
                </a:solidFill>
                <a:latin typeface="Arial"/>
                <a:ea typeface="Arial"/>
                <a:cs typeface="Arial"/>
                <a:sym typeface="Arial"/>
              </a:rPr>
              <a:t> Başkaları bize göre neyi daha iyi yapıyor</a:t>
            </a:r>
          </a:p>
          <a:p>
            <a:endParaRPr lang="en-US" sz="3111">
              <a:solidFill>
                <a:srgbClr val="000000"/>
              </a:solidFill>
              <a:latin typeface="Arial"/>
              <a:ea typeface="Arial"/>
              <a:cs typeface="Arial"/>
              <a:sym typeface="Arial"/>
            </a:endParaRPr>
          </a:p>
          <a:p>
            <a:pPr marL="0" marR="0" indent="0" algn="l">
              <a:lnSpc>
                <a:spcPct val="120089"/>
              </a:lnSpc>
              <a:spcBef>
                <a:spcPts val="563"/>
              </a:spcBef>
              <a:spcAft>
                <a:spcPts val="0"/>
              </a:spcAft>
              <a:buNone/>
            </a:pPr>
            <a:r>
              <a:rPr lang="en-US" sz="3111" b="1" u="sng">
                <a:solidFill>
                  <a:srgbClr val="000000"/>
                </a:solidFill>
                <a:latin typeface="Arial"/>
                <a:ea typeface="Arial"/>
                <a:cs typeface="Arial"/>
                <a:sym typeface="Arial"/>
              </a:rPr>
              <a:t>Fırsatlar</a:t>
            </a:r>
            <a:r>
              <a:rPr lang="en-US" sz="3111" b="1">
                <a:solidFill>
                  <a:srgbClr val="000000"/>
                </a:solidFill>
                <a:latin typeface="Arial"/>
                <a:ea typeface="Arial"/>
                <a:cs typeface="Arial"/>
                <a:sym typeface="Arial"/>
              </a:rPr>
              <a:t>: </a:t>
            </a:r>
            <a:r>
              <a:rPr lang="en-US" sz="3111">
                <a:solidFill>
                  <a:srgbClr val="000000"/>
                </a:solidFill>
                <a:latin typeface="Arial"/>
                <a:ea typeface="Arial"/>
                <a:cs typeface="Arial"/>
                <a:sym typeface="Arial"/>
              </a:rPr>
              <a:t>Pazarın verdiği, sağladığı olumlu yanlar </a:t>
            </a:r>
          </a:p>
          <a:p>
            <a:endParaRPr lang="en-US" sz="3111">
              <a:solidFill>
                <a:srgbClr val="000000"/>
              </a:solidFill>
              <a:latin typeface="Arial"/>
              <a:ea typeface="Arial"/>
              <a:cs typeface="Arial"/>
              <a:sym typeface="Arial"/>
            </a:endParaRPr>
          </a:p>
          <a:p>
            <a:pPr marL="0" marR="0" indent="0" algn="l">
              <a:lnSpc>
                <a:spcPct val="120089"/>
              </a:lnSpc>
              <a:spcBef>
                <a:spcPts val="563"/>
              </a:spcBef>
              <a:spcAft>
                <a:spcPts val="0"/>
              </a:spcAft>
              <a:buNone/>
            </a:pPr>
            <a:r>
              <a:rPr lang="en-US" sz="3111" b="1" u="sng">
                <a:solidFill>
                  <a:srgbClr val="000000"/>
                </a:solidFill>
                <a:latin typeface="Arial"/>
                <a:ea typeface="Arial"/>
                <a:cs typeface="Arial"/>
                <a:sym typeface="Arial"/>
              </a:rPr>
              <a:t>Tehditler</a:t>
            </a:r>
            <a:r>
              <a:rPr lang="en-US" sz="3111" b="1">
                <a:solidFill>
                  <a:srgbClr val="000000"/>
                </a:solidFill>
                <a:latin typeface="Arial"/>
                <a:ea typeface="Arial"/>
                <a:cs typeface="Arial"/>
                <a:sym typeface="Arial"/>
              </a:rPr>
              <a:t>: </a:t>
            </a:r>
            <a:r>
              <a:rPr lang="en-US" sz="3111">
                <a:solidFill>
                  <a:srgbClr val="000000"/>
                </a:solidFill>
                <a:latin typeface="Arial"/>
                <a:ea typeface="Arial"/>
                <a:cs typeface="Arial"/>
                <a:sym typeface="Arial"/>
              </a:rPr>
              <a:t>Pazarın taşıdığı olumsuz koşullar</a:t>
            </a:r>
          </a:p>
        </p:txBody>
      </p:sp>
      <p:sp>
        <p:nvSpPr>
          <p:cNvPr id="76" name="Shape 76"/>
          <p:cNvSpPr txBox="1"/>
          <p:nvPr/>
        </p:nvSpPr>
        <p:spPr>
          <a:xfrm>
            <a:off x="271625" y="359825"/>
            <a:ext cx="8422900" cy="68649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Pazar ve Rakiplerimiz ?</a:t>
            </a:r>
          </a:p>
        </p:txBody>
      </p:sp>
    </p:spTree>
    <p:extLst>
      <p:ext uri="{BB962C8B-B14F-4D97-AF65-F5344CB8AC3E}">
        <p14:creationId xmlns:p14="http://schemas.microsoft.com/office/powerpoint/2010/main" val="921798263"/>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525625" y="372175"/>
            <a:ext cx="7830250" cy="753524"/>
          </a:xfrm>
          <a:prstGeom prst="rect">
            <a:avLst/>
          </a:prstGeom>
        </p:spPr>
        <p:txBody>
          <a:bodyPr lIns="38100" tIns="38100" rIns="38100" bIns="38100" anchor="t"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Pazarlama Tekniği</a:t>
            </a:r>
          </a:p>
        </p:txBody>
      </p:sp>
      <p:sp>
        <p:nvSpPr>
          <p:cNvPr id="82" name="Shape 82"/>
          <p:cNvSpPr txBox="1"/>
          <p:nvPr/>
        </p:nvSpPr>
        <p:spPr>
          <a:xfrm>
            <a:off x="3319625" y="4792475"/>
            <a:ext cx="935200"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Ürün</a:t>
            </a:r>
          </a:p>
        </p:txBody>
      </p:sp>
      <p:sp>
        <p:nvSpPr>
          <p:cNvPr id="83" name="Shape 83"/>
          <p:cNvSpPr txBox="1"/>
          <p:nvPr/>
        </p:nvSpPr>
        <p:spPr>
          <a:xfrm>
            <a:off x="3319625" y="2760475"/>
            <a:ext cx="933450"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Fiyat</a:t>
            </a:r>
          </a:p>
        </p:txBody>
      </p:sp>
      <p:sp>
        <p:nvSpPr>
          <p:cNvPr id="84" name="Shape 84"/>
          <p:cNvSpPr txBox="1"/>
          <p:nvPr/>
        </p:nvSpPr>
        <p:spPr>
          <a:xfrm>
            <a:off x="6198300" y="2845150"/>
            <a:ext cx="691775"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Yer</a:t>
            </a:r>
          </a:p>
        </p:txBody>
      </p:sp>
      <p:sp>
        <p:nvSpPr>
          <p:cNvPr id="85" name="Shape 85"/>
          <p:cNvSpPr txBox="1"/>
          <p:nvPr/>
        </p:nvSpPr>
        <p:spPr>
          <a:xfrm>
            <a:off x="6113625" y="4961800"/>
            <a:ext cx="1416750"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Tanıtım</a:t>
            </a:r>
          </a:p>
        </p:txBody>
      </p:sp>
      <p:sp>
        <p:nvSpPr>
          <p:cNvPr id="86" name="Shape 86"/>
          <p:cNvSpPr/>
          <p:nvPr/>
        </p:nvSpPr>
        <p:spPr>
          <a:xfrm>
            <a:off x="3746500" y="2476500"/>
            <a:ext cx="3111500" cy="3111474"/>
          </a:xfrm>
          <a:prstGeom prst="rect">
            <a:avLst/>
          </a:prstGeom>
          <a:blipFill>
            <a:blip r:embed="rId3"/>
            <a:stretch>
              <a:fillRect/>
            </a:stretch>
          </a:blipFill>
        </p:spPr>
      </p:sp>
      <p:sp>
        <p:nvSpPr>
          <p:cNvPr id="87" name="Shape 87"/>
          <p:cNvSpPr/>
          <p:nvPr/>
        </p:nvSpPr>
        <p:spPr>
          <a:xfrm>
            <a:off x="1534575" y="1174750"/>
            <a:ext cx="2010824" cy="1979074"/>
          </a:xfrm>
          <a:prstGeom prst="rect">
            <a:avLst/>
          </a:prstGeom>
          <a:blipFill>
            <a:blip r:embed="rId4"/>
            <a:stretch>
              <a:fillRect/>
            </a:stretch>
          </a:blipFill>
        </p:spPr>
      </p:sp>
      <p:sp>
        <p:nvSpPr>
          <p:cNvPr id="88" name="Shape 88"/>
          <p:cNvSpPr/>
          <p:nvPr/>
        </p:nvSpPr>
        <p:spPr>
          <a:xfrm>
            <a:off x="6604000" y="1206475"/>
            <a:ext cx="2032000" cy="1915574"/>
          </a:xfrm>
          <a:prstGeom prst="rect">
            <a:avLst/>
          </a:prstGeom>
          <a:blipFill>
            <a:blip r:embed="rId5"/>
            <a:stretch>
              <a:fillRect/>
            </a:stretch>
          </a:blipFill>
        </p:spPr>
      </p:sp>
      <p:sp>
        <p:nvSpPr>
          <p:cNvPr id="89" name="Shape 89"/>
          <p:cNvSpPr/>
          <p:nvPr/>
        </p:nvSpPr>
        <p:spPr>
          <a:xfrm>
            <a:off x="6720400" y="5439825"/>
            <a:ext cx="1778000" cy="1820324"/>
          </a:xfrm>
          <a:prstGeom prst="rect">
            <a:avLst/>
          </a:prstGeom>
          <a:blipFill>
            <a:blip r:embed="rId6"/>
            <a:stretch>
              <a:fillRect/>
            </a:stretch>
          </a:blipFill>
        </p:spPr>
      </p:sp>
      <p:sp>
        <p:nvSpPr>
          <p:cNvPr id="90" name="Shape 90"/>
          <p:cNvSpPr/>
          <p:nvPr/>
        </p:nvSpPr>
        <p:spPr>
          <a:xfrm>
            <a:off x="1449900" y="4910650"/>
            <a:ext cx="2010824" cy="1957900"/>
          </a:xfrm>
          <a:prstGeom prst="rect">
            <a:avLst/>
          </a:prstGeom>
          <a:blipFill>
            <a:blip r:embed="rId7"/>
            <a:stretch>
              <a:fillRect/>
            </a:stretch>
          </a:blipFill>
        </p:spPr>
      </p:sp>
    </p:spTree>
    <p:extLst>
      <p:ext uri="{BB962C8B-B14F-4D97-AF65-F5344CB8AC3E}">
        <p14:creationId xmlns:p14="http://schemas.microsoft.com/office/powerpoint/2010/main" val="538846010"/>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p:nvPr/>
        </p:nvSpPr>
        <p:spPr>
          <a:xfrm>
            <a:off x="423325" y="1693325"/>
            <a:ext cx="4741324" cy="4910650"/>
          </a:xfrm>
          <a:prstGeom prst="rect">
            <a:avLst/>
          </a:prstGeom>
          <a:blipFill>
            <a:blip r:embed="rId3"/>
            <a:stretch>
              <a:fillRect/>
            </a:stretch>
          </a:blipFill>
        </p:spPr>
      </p:sp>
      <p:sp>
        <p:nvSpPr>
          <p:cNvPr id="96" name="Shape 96"/>
          <p:cNvSpPr txBox="1">
            <a:spLocks noGrp="1"/>
          </p:cNvSpPr>
          <p:nvPr>
            <p:ph type="body" idx="1"/>
          </p:nvPr>
        </p:nvSpPr>
        <p:spPr>
          <a:xfrm>
            <a:off x="525625" y="1744475"/>
            <a:ext cx="4612899" cy="4884550"/>
          </a:xfrm>
          <a:prstGeom prst="rect">
            <a:avLst/>
          </a:prstGeom>
        </p:spPr>
        <p:txBody>
          <a:bodyPr lIns="38100" tIns="38100" rIns="38100" bIns="38100" anchor="t" anchorCtr="0">
            <a:noAutofit/>
          </a:bodyPr>
          <a:lstStyle/>
          <a:p>
            <a:pPr marL="381000" marR="0" lvl="0" indent="-248355" algn="l">
              <a:lnSpc>
                <a:spcPct val="100000"/>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
Hedef ? </a:t>
            </a:r>
          </a:p>
          <a:p>
            <a:endParaRPr lang="en-US" sz="3111">
              <a:solidFill>
                <a:srgbClr val="000000"/>
              </a:solidFill>
              <a:latin typeface="Arial"/>
              <a:ea typeface="Arial"/>
              <a:cs typeface="Arial"/>
              <a:sym typeface="Arial"/>
            </a:endParaRPr>
          </a:p>
          <a:p>
            <a:pPr marL="381000" marR="0" lvl="0" indent="-248355" algn="l">
              <a:lnSpc>
                <a:spcPct val="100000"/>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Yarar ? </a:t>
            </a:r>
          </a:p>
          <a:p>
            <a:endParaRPr lang="en-US" sz="3111">
              <a:solidFill>
                <a:srgbClr val="000000"/>
              </a:solidFill>
              <a:latin typeface="Arial"/>
              <a:ea typeface="Arial"/>
              <a:cs typeface="Arial"/>
              <a:sym typeface="Arial"/>
            </a:endParaRPr>
          </a:p>
          <a:p>
            <a:pPr marL="381000" marR="0" lvl="0" indent="-248355" algn="l">
              <a:lnSpc>
                <a:spcPct val="100000"/>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Müşterinin fikri ?</a:t>
            </a:r>
          </a:p>
          <a:p>
            <a:endParaRPr lang="en-US" sz="3111">
              <a:solidFill>
                <a:srgbClr val="000000"/>
              </a:solidFill>
              <a:latin typeface="Arial"/>
              <a:ea typeface="Arial"/>
              <a:cs typeface="Arial"/>
              <a:sym typeface="Arial"/>
            </a:endParaRPr>
          </a:p>
          <a:p>
            <a:pPr marL="381000" marR="0" lvl="0" indent="-248355" algn="l">
              <a:lnSpc>
                <a:spcPct val="100000"/>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Fark ? </a:t>
            </a:r>
          </a:p>
        </p:txBody>
      </p:sp>
      <p:sp>
        <p:nvSpPr>
          <p:cNvPr id="97" name="Shape 97"/>
          <p:cNvSpPr/>
          <p:nvPr/>
        </p:nvSpPr>
        <p:spPr>
          <a:xfrm>
            <a:off x="508000" y="253975"/>
            <a:ext cx="8043324" cy="677325"/>
          </a:xfrm>
          <a:prstGeom prst="rect">
            <a:avLst/>
          </a:prstGeom>
          <a:blipFill>
            <a:blip r:embed="rId4"/>
            <a:stretch>
              <a:fillRect/>
            </a:stretch>
          </a:blipFill>
        </p:spPr>
      </p:sp>
      <p:sp>
        <p:nvSpPr>
          <p:cNvPr id="98" name="Shape 98"/>
          <p:cNvSpPr txBox="1"/>
          <p:nvPr/>
        </p:nvSpPr>
        <p:spPr>
          <a:xfrm>
            <a:off x="610300" y="305150"/>
            <a:ext cx="7914899"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Ürün</a:t>
            </a:r>
          </a:p>
        </p:txBody>
      </p:sp>
      <p:sp>
        <p:nvSpPr>
          <p:cNvPr id="99" name="Shape 99"/>
          <p:cNvSpPr/>
          <p:nvPr/>
        </p:nvSpPr>
        <p:spPr>
          <a:xfrm>
            <a:off x="5334000" y="2539975"/>
            <a:ext cx="4402649" cy="2836325"/>
          </a:xfrm>
          <a:prstGeom prst="rect">
            <a:avLst/>
          </a:prstGeom>
          <a:blipFill>
            <a:blip r:embed="rId5"/>
            <a:stretch>
              <a:fillRect/>
            </a:stretch>
          </a:blipFill>
        </p:spPr>
      </p:sp>
    </p:spTree>
    <p:extLst>
      <p:ext uri="{BB962C8B-B14F-4D97-AF65-F5344CB8AC3E}">
        <p14:creationId xmlns:p14="http://schemas.microsoft.com/office/powerpoint/2010/main" val="2060768148"/>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p:nvPr/>
        </p:nvSpPr>
        <p:spPr>
          <a:xfrm>
            <a:off x="508000" y="169325"/>
            <a:ext cx="8043324" cy="899574"/>
          </a:xfrm>
          <a:prstGeom prst="rect">
            <a:avLst/>
          </a:prstGeom>
          <a:blipFill>
            <a:blip r:embed="rId3"/>
            <a:stretch>
              <a:fillRect/>
            </a:stretch>
          </a:blipFill>
        </p:spPr>
      </p:sp>
      <p:sp>
        <p:nvSpPr>
          <p:cNvPr id="105" name="Shape 105"/>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Fiyat</a:t>
            </a:r>
          </a:p>
        </p:txBody>
      </p:sp>
      <p:sp>
        <p:nvSpPr>
          <p:cNvPr id="106" name="Shape 106"/>
          <p:cNvSpPr txBox="1">
            <a:spLocks noGrp="1"/>
          </p:cNvSpPr>
          <p:nvPr>
            <p:ph type="body" idx="1"/>
          </p:nvPr>
        </p:nvSpPr>
        <p:spPr>
          <a:xfrm>
            <a:off x="440950" y="1236475"/>
            <a:ext cx="4782249" cy="2767875"/>
          </a:xfrm>
          <a:prstGeom prst="rect">
            <a:avLst/>
          </a:prstGeom>
        </p:spPr>
        <p:txBody>
          <a:bodyPr lIns="38100" tIns="38100" rIns="38100" bIns="38100" anchor="t" anchorCtr="0">
            <a:noAutofit/>
          </a:bodyPr>
          <a:lstStyle/>
          <a:p>
            <a:pPr marL="0" marR="0" indent="0" algn="l">
              <a:lnSpc>
                <a:spcPct val="100000"/>
              </a:lnSpc>
              <a:spcBef>
                <a:spcPts val="479"/>
              </a:spcBef>
              <a:spcAft>
                <a:spcPts val="0"/>
              </a:spcAft>
              <a:buNone/>
            </a:pPr>
            <a:r>
              <a:rPr lang="en-US" sz="2666" b="1">
                <a:solidFill>
                  <a:srgbClr val="000000"/>
                </a:solidFill>
                <a:latin typeface="Arial"/>
                <a:ea typeface="Arial"/>
                <a:cs typeface="Arial"/>
                <a:sym typeface="Arial"/>
              </a:rPr>
              <a:t>
Talebin belirlediği ;</a:t>
            </a:r>
          </a:p>
          <a:p>
            <a:pPr marL="381000" marR="0" lvl="0" indent="-220133" algn="l">
              <a:lnSpc>
                <a:spcPct val="100000"/>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Pazar tepkisini göz önünde tutar, ürün maliyetini göz önüne almaz, ürünün piyasadaki değeri fiyatı belirler.</a:t>
            </a:r>
          </a:p>
        </p:txBody>
      </p:sp>
      <p:sp>
        <p:nvSpPr>
          <p:cNvPr id="107" name="Shape 107"/>
          <p:cNvSpPr txBox="1"/>
          <p:nvPr/>
        </p:nvSpPr>
        <p:spPr>
          <a:xfrm>
            <a:off x="440950" y="4453800"/>
            <a:ext cx="5122674" cy="2090550"/>
          </a:xfrm>
          <a:prstGeom prst="rect">
            <a:avLst/>
          </a:prstGeom>
        </p:spPr>
        <p:txBody>
          <a:bodyPr lIns="38100" tIns="38100" rIns="38100" bIns="38100" anchor="t" anchorCtr="0">
            <a:noAutofit/>
          </a:bodyPr>
          <a:lstStyle/>
          <a:p>
            <a:pPr marL="0" marR="0" indent="0" algn="l">
              <a:lnSpc>
                <a:spcPct val="100000"/>
              </a:lnSpc>
              <a:spcBef>
                <a:spcPts val="479"/>
              </a:spcBef>
              <a:spcAft>
                <a:spcPts val="0"/>
              </a:spcAft>
              <a:buNone/>
            </a:pPr>
            <a:r>
              <a:rPr lang="en-US" sz="2666" b="1">
                <a:solidFill>
                  <a:srgbClr val="000000"/>
                </a:solidFill>
                <a:latin typeface="Arial"/>
                <a:ea typeface="Arial"/>
                <a:cs typeface="Arial"/>
                <a:sym typeface="Arial"/>
              </a:rPr>
              <a:t>
Maliyetin belirlediği ;</a:t>
            </a:r>
          </a:p>
          <a:p>
            <a:pPr marL="381000" marR="0" lvl="0" indent="-220133" algn="l">
              <a:lnSpc>
                <a:spcPct val="100000"/>
              </a:lnSpc>
              <a:spcBef>
                <a:spcPts val="479"/>
              </a:spcBef>
              <a:spcAft>
                <a:spcPts val="0"/>
              </a:spcAft>
              <a:buClr>
                <a:srgbClr val="000000"/>
              </a:buClr>
              <a:buSzPct val="164609"/>
              <a:buFont typeface="Arial"/>
              <a:buChar char="•"/>
            </a:pPr>
            <a:r>
              <a:rPr lang="en-US" sz="2666">
                <a:solidFill>
                  <a:srgbClr val="000000"/>
                </a:solidFill>
                <a:latin typeface="Arial"/>
                <a:ea typeface="Arial"/>
                <a:cs typeface="Arial"/>
                <a:sym typeface="Arial"/>
              </a:rPr>
              <a:t>Maliyetlerin üstüne, sabit bir kar yüzdesi eklenir.</a:t>
            </a:r>
          </a:p>
        </p:txBody>
      </p:sp>
      <p:sp>
        <p:nvSpPr>
          <p:cNvPr id="108" name="Shape 108"/>
          <p:cNvSpPr/>
          <p:nvPr/>
        </p:nvSpPr>
        <p:spPr>
          <a:xfrm>
            <a:off x="6350000" y="2370650"/>
            <a:ext cx="3048000" cy="3556000"/>
          </a:xfrm>
          <a:prstGeom prst="rect">
            <a:avLst/>
          </a:prstGeom>
          <a:blipFill>
            <a:blip r:embed="rId4"/>
            <a:stretch>
              <a:fillRect/>
            </a:stretch>
          </a:blipFill>
        </p:spPr>
      </p:sp>
    </p:spTree>
    <p:extLst>
      <p:ext uri="{BB962C8B-B14F-4D97-AF65-F5344CB8AC3E}">
        <p14:creationId xmlns:p14="http://schemas.microsoft.com/office/powerpoint/2010/main" val="1803082695"/>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p:nvPr/>
        </p:nvSpPr>
        <p:spPr>
          <a:xfrm>
            <a:off x="169325" y="338650"/>
            <a:ext cx="9906000" cy="592650"/>
          </a:xfrm>
          <a:prstGeom prst="rect">
            <a:avLst/>
          </a:prstGeom>
          <a:blipFill>
            <a:blip r:embed="rId3"/>
            <a:stretch>
              <a:fillRect/>
            </a:stretch>
          </a:blipFill>
        </p:spPr>
      </p:sp>
      <p:sp>
        <p:nvSpPr>
          <p:cNvPr id="114" name="Shape 114"/>
          <p:cNvSpPr txBox="1">
            <a:spLocks noGrp="1"/>
          </p:cNvSpPr>
          <p:nvPr>
            <p:ph type="title"/>
          </p:nvPr>
        </p:nvSpPr>
        <p:spPr>
          <a:xfrm>
            <a:off x="271625" y="389800"/>
            <a:ext cx="9777575"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Yer</a:t>
            </a:r>
          </a:p>
        </p:txBody>
      </p:sp>
      <p:sp>
        <p:nvSpPr>
          <p:cNvPr id="115" name="Shape 115"/>
          <p:cNvSpPr/>
          <p:nvPr/>
        </p:nvSpPr>
        <p:spPr>
          <a:xfrm>
            <a:off x="254000" y="1439325"/>
            <a:ext cx="4318000" cy="5418650"/>
          </a:xfrm>
          <a:prstGeom prst="rect">
            <a:avLst/>
          </a:prstGeom>
          <a:blipFill>
            <a:blip r:embed="rId4"/>
            <a:stretch>
              <a:fillRect/>
            </a:stretch>
          </a:blipFill>
        </p:spPr>
      </p:sp>
      <p:sp>
        <p:nvSpPr>
          <p:cNvPr id="116" name="Shape 116"/>
          <p:cNvSpPr txBox="1">
            <a:spLocks noGrp="1"/>
          </p:cNvSpPr>
          <p:nvPr>
            <p:ph type="body" idx="1"/>
          </p:nvPr>
        </p:nvSpPr>
        <p:spPr>
          <a:xfrm>
            <a:off x="356300" y="1490475"/>
            <a:ext cx="5083740" cy="5392550"/>
          </a:xfrm>
          <a:prstGeom prst="rect">
            <a:avLst/>
          </a:prstGeom>
        </p:spPr>
        <p:txBody>
          <a:bodyPr lIns="38100" tIns="38100" rIns="38100" bIns="38100" anchor="t" anchorCtr="0">
            <a:noAutofit/>
          </a:bodyPr>
          <a:lstStyle/>
          <a:p>
            <a:pPr marL="381000" marR="0" lvl="0" indent="-248355" algn="l">
              <a:lnSpc>
                <a:spcPct val="108035"/>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Ürün</a:t>
            </a:r>
            <a:r>
              <a:rPr lang="en-US" sz="3111" dirty="0">
                <a:solidFill>
                  <a:srgbClr val="000000"/>
                </a:solidFill>
                <a:latin typeface="Arial"/>
                <a:ea typeface="Arial"/>
                <a:cs typeface="Arial"/>
                <a:sym typeface="Arial"/>
              </a:rPr>
              <a:t>/</a:t>
            </a:r>
            <a:r>
              <a:rPr lang="en-US" sz="3111" dirty="0" err="1">
                <a:solidFill>
                  <a:srgbClr val="000000"/>
                </a:solidFill>
                <a:latin typeface="Arial"/>
                <a:ea typeface="Arial"/>
                <a:cs typeface="Arial"/>
                <a:sym typeface="Arial"/>
              </a:rPr>
              <a:t>Servis</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ile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müşterinin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doğru</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zamanda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doğru</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yerde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buluşması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gerekir</a:t>
            </a:r>
            <a:r>
              <a:rPr lang="en-US" sz="3111" dirty="0">
                <a:solidFill>
                  <a:srgbClr val="000000"/>
                </a:solidFill>
                <a:latin typeface="Arial"/>
                <a:ea typeface="Arial"/>
                <a:cs typeface="Arial"/>
                <a:sym typeface="Arial"/>
              </a:rPr>
              <a:t>.</a:t>
            </a:r>
          </a:p>
          <a:p>
            <a:endParaRPr lang="en-US" sz="3111" dirty="0">
              <a:solidFill>
                <a:srgbClr val="000000"/>
              </a:solidFill>
              <a:latin typeface="Arial"/>
              <a:ea typeface="Arial"/>
              <a:cs typeface="Arial"/>
              <a:sym typeface="Arial"/>
            </a:endParaRPr>
          </a:p>
          <a:p>
            <a:pPr marL="381000" marR="0" lvl="0" indent="-248355" algn="l">
              <a:lnSpc>
                <a:spcPct val="108035"/>
              </a:lnSpc>
              <a:spcBef>
                <a:spcPts val="563"/>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Ürün</a:t>
            </a:r>
            <a:r>
              <a:rPr lang="en-US" sz="3111" dirty="0">
                <a:solidFill>
                  <a:srgbClr val="000000"/>
                </a:solidFill>
                <a:latin typeface="Arial"/>
                <a:ea typeface="Arial"/>
                <a:cs typeface="Arial"/>
                <a:sym typeface="Arial"/>
              </a:rPr>
              <a:t>/</a:t>
            </a:r>
            <a:r>
              <a:rPr lang="en-US" sz="3111" dirty="0" err="1">
                <a:solidFill>
                  <a:srgbClr val="000000"/>
                </a:solidFill>
                <a:latin typeface="Arial"/>
                <a:ea typeface="Arial"/>
                <a:cs typeface="Arial"/>
                <a:sym typeface="Arial"/>
              </a:rPr>
              <a:t>Servisin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müşteriye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ulaşması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için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hangi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dağıtım</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kanallarını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ya</a:t>
            </a:r>
            <a:r>
              <a:rPr lang="en-US" sz="3111" dirty="0">
                <a:solidFill>
                  <a:srgbClr val="000000"/>
                </a:solidFill>
                <a:latin typeface="Arial"/>
                <a:ea typeface="Arial"/>
                <a:cs typeface="Arial"/>
                <a:sym typeface="Arial"/>
              </a:rPr>
              <a:t> da </a:t>
            </a:r>
            <a:r>
              <a:rPr lang="en-US" sz="3111" dirty="0" err="1">
                <a:solidFill>
                  <a:srgbClr val="000000"/>
                </a:solidFill>
                <a:latin typeface="Arial"/>
                <a:ea typeface="Arial"/>
                <a:cs typeface="Arial"/>
                <a:sym typeface="Arial"/>
              </a:rPr>
              <a:t>satış</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noktalarını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kullanacaksınız</a:t>
            </a:r>
            <a:r>
              <a:rPr lang="en-US" sz="3111" dirty="0">
                <a:solidFill>
                  <a:srgbClr val="000000"/>
                </a:solidFill>
                <a:latin typeface="Arial"/>
                <a:ea typeface="Arial"/>
                <a:cs typeface="Arial"/>
                <a:sym typeface="Arial"/>
              </a:rPr>
              <a:t>? </a:t>
            </a:r>
          </a:p>
          <a:p>
            <a:endParaRPr lang="en-US" sz="3111" dirty="0">
              <a:solidFill>
                <a:srgbClr val="000000"/>
              </a:solidFill>
              <a:latin typeface="Arial"/>
              <a:ea typeface="Arial"/>
              <a:cs typeface="Arial"/>
              <a:sym typeface="Arial"/>
            </a:endParaRPr>
          </a:p>
        </p:txBody>
      </p:sp>
      <p:sp>
        <p:nvSpPr>
          <p:cNvPr id="117" name="Shape 117"/>
          <p:cNvSpPr/>
          <p:nvPr/>
        </p:nvSpPr>
        <p:spPr>
          <a:xfrm>
            <a:off x="6858000" y="1269975"/>
            <a:ext cx="2190750" cy="2804574"/>
          </a:xfrm>
          <a:prstGeom prst="rect">
            <a:avLst/>
          </a:prstGeom>
          <a:blipFill>
            <a:blip r:embed="rId5"/>
            <a:stretch>
              <a:fillRect/>
            </a:stretch>
          </a:blipFill>
        </p:spPr>
      </p:sp>
      <p:sp>
        <p:nvSpPr>
          <p:cNvPr id="118" name="Shape 118"/>
          <p:cNvSpPr/>
          <p:nvPr/>
        </p:nvSpPr>
        <p:spPr>
          <a:xfrm>
            <a:off x="6858000" y="4233325"/>
            <a:ext cx="2275399" cy="2539974"/>
          </a:xfrm>
          <a:prstGeom prst="rect">
            <a:avLst/>
          </a:prstGeom>
          <a:blipFill>
            <a:blip r:embed="rId6"/>
            <a:stretch>
              <a:fillRect/>
            </a:stretch>
          </a:blipFill>
        </p:spPr>
      </p:sp>
    </p:spTree>
    <p:extLst>
      <p:ext uri="{BB962C8B-B14F-4D97-AF65-F5344CB8AC3E}">
        <p14:creationId xmlns:p14="http://schemas.microsoft.com/office/powerpoint/2010/main" val="2702828688"/>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508000" y="169325"/>
            <a:ext cx="8043324" cy="899574"/>
          </a:xfrm>
          <a:prstGeom prst="rect">
            <a:avLst/>
          </a:prstGeom>
          <a:blipFill>
            <a:blip r:embed="rId3"/>
            <a:stretch>
              <a:fillRect/>
            </a:stretch>
          </a:blipFill>
        </p:spPr>
      </p:sp>
      <p:sp>
        <p:nvSpPr>
          <p:cNvPr id="124" name="Shape 124"/>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Tanıtım</a:t>
            </a:r>
          </a:p>
        </p:txBody>
      </p:sp>
      <p:sp>
        <p:nvSpPr>
          <p:cNvPr id="125" name="Shape 125"/>
          <p:cNvSpPr txBox="1">
            <a:spLocks noGrp="1"/>
          </p:cNvSpPr>
          <p:nvPr>
            <p:ph type="body" idx="1"/>
          </p:nvPr>
        </p:nvSpPr>
        <p:spPr>
          <a:xfrm>
            <a:off x="356300" y="2675800"/>
            <a:ext cx="4612899" cy="3953224"/>
          </a:xfrm>
          <a:prstGeom prst="rect">
            <a:avLst/>
          </a:prstGeom>
        </p:spPr>
        <p:txBody>
          <a:bodyPr lIns="38100" tIns="38100" rIns="38100" bIns="38100" anchor="t" anchorCtr="0">
            <a:noAutofit/>
          </a:bodyPr>
          <a:lstStyle/>
          <a:p>
            <a:pPr marL="381000" marR="0" lvl="0" indent="-177800" algn="l">
              <a:lnSpc>
                <a:spcPct val="100000"/>
              </a:lnSpc>
              <a:spcBef>
                <a:spcPts val="0"/>
              </a:spcBef>
              <a:spcAft>
                <a:spcPts val="0"/>
              </a:spcAft>
              <a:buClr>
                <a:srgbClr val="000000"/>
              </a:buClr>
              <a:buSzPct val="166666"/>
              <a:buFont typeface="Arial"/>
              <a:buChar char="•"/>
            </a:pPr>
            <a:r>
              <a:rPr lang="en-US" sz="2000" b="1">
                <a:solidFill>
                  <a:srgbClr val="000000"/>
                </a:solidFill>
                <a:latin typeface="Arial"/>
                <a:ea typeface="Arial"/>
                <a:cs typeface="Arial"/>
                <a:sym typeface="Arial"/>
              </a:rPr>
              <a:t>Tanıtım Satışı :</a:t>
            </a:r>
            <a:r>
              <a:rPr lang="en-US" sz="2000">
                <a:solidFill>
                  <a:srgbClr val="000000"/>
                </a:solidFill>
                <a:latin typeface="Arial"/>
                <a:ea typeface="Arial"/>
                <a:cs typeface="Arial"/>
                <a:sym typeface="Arial"/>
              </a:rPr>
              <a:t> </a:t>
            </a:r>
          </a:p>
          <a:p>
            <a:pPr marL="0" marR="0" indent="0" algn="l">
              <a:lnSpc>
                <a:spcPct val="100000"/>
              </a:lnSpc>
              <a:spcBef>
                <a:spcPts val="365"/>
              </a:spcBef>
              <a:spcAft>
                <a:spcPts val="0"/>
              </a:spcAft>
              <a:buNone/>
            </a:pPr>
            <a:r>
              <a:rPr lang="en-US" sz="2000">
                <a:solidFill>
                  <a:srgbClr val="000000"/>
                </a:solidFill>
                <a:latin typeface="Arial"/>
                <a:ea typeface="Arial"/>
                <a:cs typeface="Arial"/>
                <a:sym typeface="Arial"/>
              </a:rPr>
              <a:t>Kısa vadede satışlarda satışı artışı yakalamak amaçlı yapılır.</a:t>
            </a:r>
          </a:p>
          <a:p>
            <a:pPr marL="381000" marR="0" lvl="0" indent="-177800" algn="l">
              <a:lnSpc>
                <a:spcPct val="100000"/>
              </a:lnSpc>
              <a:spcBef>
                <a:spcPts val="365"/>
              </a:spcBef>
              <a:spcAft>
                <a:spcPts val="0"/>
              </a:spcAft>
              <a:buClr>
                <a:srgbClr val="000000"/>
              </a:buClr>
              <a:buSzPct val="166666"/>
              <a:buFont typeface="Arial"/>
              <a:buChar char="•"/>
            </a:pPr>
            <a:r>
              <a:rPr lang="en-US" sz="2000" b="1">
                <a:solidFill>
                  <a:srgbClr val="000000"/>
                </a:solidFill>
                <a:latin typeface="Arial"/>
                <a:ea typeface="Arial"/>
                <a:cs typeface="Arial"/>
                <a:sym typeface="Arial"/>
              </a:rPr>
              <a:t>Kişisel satış:</a:t>
            </a:r>
            <a:r>
              <a:rPr lang="en-US" sz="2000">
                <a:solidFill>
                  <a:srgbClr val="000000"/>
                </a:solidFill>
                <a:latin typeface="Arial"/>
                <a:ea typeface="Arial"/>
                <a:cs typeface="Arial"/>
                <a:sym typeface="Arial"/>
              </a:rPr>
              <a:t> </a:t>
            </a:r>
          </a:p>
          <a:p>
            <a:pPr marL="0" marR="0" indent="0" algn="l">
              <a:lnSpc>
                <a:spcPct val="100000"/>
              </a:lnSpc>
              <a:spcBef>
                <a:spcPts val="365"/>
              </a:spcBef>
              <a:spcAft>
                <a:spcPts val="0"/>
              </a:spcAft>
              <a:buNone/>
            </a:pPr>
            <a:r>
              <a:rPr lang="en-US" sz="2000">
                <a:solidFill>
                  <a:srgbClr val="000000"/>
                </a:solidFill>
                <a:latin typeface="Arial"/>
                <a:ea typeface="Arial"/>
                <a:cs typeface="Arial"/>
                <a:sym typeface="Arial"/>
              </a:rPr>
              <a:t>Ürünün birebir müşteriye satışıdır.</a:t>
            </a:r>
          </a:p>
          <a:p>
            <a:endParaRPr lang="en-US" sz="2000">
              <a:solidFill>
                <a:srgbClr val="000000"/>
              </a:solidFill>
              <a:latin typeface="Arial"/>
              <a:ea typeface="Arial"/>
              <a:cs typeface="Arial"/>
              <a:sym typeface="Arial"/>
            </a:endParaRPr>
          </a:p>
          <a:p>
            <a:pPr marL="381000" marR="0" lvl="0" indent="-177800" algn="l">
              <a:lnSpc>
                <a:spcPct val="100000"/>
              </a:lnSpc>
              <a:spcBef>
                <a:spcPts val="365"/>
              </a:spcBef>
              <a:spcAft>
                <a:spcPts val="0"/>
              </a:spcAft>
              <a:buClr>
                <a:srgbClr val="000000"/>
              </a:buClr>
              <a:buSzPct val="166666"/>
              <a:buFont typeface="Arial"/>
              <a:buChar char="•"/>
            </a:pPr>
            <a:r>
              <a:rPr lang="en-US" sz="2000" b="1">
                <a:solidFill>
                  <a:srgbClr val="000000"/>
                </a:solidFill>
                <a:latin typeface="Arial"/>
                <a:ea typeface="Arial"/>
                <a:cs typeface="Arial"/>
                <a:sym typeface="Arial"/>
              </a:rPr>
              <a:t>Reklam: </a:t>
            </a:r>
          </a:p>
          <a:p>
            <a:pPr marL="0" marR="0" indent="0" algn="l">
              <a:lnSpc>
                <a:spcPct val="100000"/>
              </a:lnSpc>
              <a:spcBef>
                <a:spcPts val="365"/>
              </a:spcBef>
              <a:spcAft>
                <a:spcPts val="0"/>
              </a:spcAft>
              <a:buNone/>
            </a:pPr>
            <a:r>
              <a:rPr lang="en-US" sz="2000">
                <a:solidFill>
                  <a:srgbClr val="000000"/>
                </a:solidFill>
                <a:latin typeface="Arial"/>
                <a:ea typeface="Arial"/>
                <a:cs typeface="Arial"/>
                <a:sym typeface="Arial"/>
              </a:rPr>
              <a:t>TV, gazete, dergi ile satış</a:t>
            </a:r>
          </a:p>
          <a:p>
            <a:endParaRPr lang="en-US" sz="2000">
              <a:solidFill>
                <a:srgbClr val="000000"/>
              </a:solidFill>
              <a:latin typeface="Arial"/>
              <a:ea typeface="Arial"/>
              <a:cs typeface="Arial"/>
              <a:sym typeface="Arial"/>
            </a:endParaRPr>
          </a:p>
          <a:p>
            <a:pPr marL="381000" marR="0" lvl="0" indent="-177800" algn="l">
              <a:lnSpc>
                <a:spcPct val="100000"/>
              </a:lnSpc>
              <a:spcBef>
                <a:spcPts val="365"/>
              </a:spcBef>
              <a:spcAft>
                <a:spcPts val="0"/>
              </a:spcAft>
              <a:buClr>
                <a:srgbClr val="000000"/>
              </a:buClr>
              <a:buSzPct val="166666"/>
              <a:buFont typeface="Arial"/>
              <a:buChar char="•"/>
            </a:pPr>
            <a:r>
              <a:rPr lang="en-US" sz="2000" b="1">
                <a:solidFill>
                  <a:srgbClr val="000000"/>
                </a:solidFill>
                <a:latin typeface="Arial"/>
                <a:ea typeface="Arial"/>
                <a:cs typeface="Arial"/>
                <a:sym typeface="Arial"/>
              </a:rPr>
              <a:t>Halkla ilişkiler:</a:t>
            </a:r>
            <a:r>
              <a:rPr lang="en-US" sz="2000">
                <a:solidFill>
                  <a:srgbClr val="000000"/>
                </a:solidFill>
                <a:latin typeface="Arial"/>
                <a:ea typeface="Arial"/>
                <a:cs typeface="Arial"/>
                <a:sym typeface="Arial"/>
              </a:rPr>
              <a:t> </a:t>
            </a:r>
          </a:p>
          <a:p>
            <a:pPr marL="0" marR="0" indent="0" algn="l">
              <a:lnSpc>
                <a:spcPct val="100000"/>
              </a:lnSpc>
              <a:spcBef>
                <a:spcPts val="365"/>
              </a:spcBef>
              <a:spcAft>
                <a:spcPts val="0"/>
              </a:spcAft>
              <a:buNone/>
            </a:pPr>
            <a:r>
              <a:rPr lang="en-US" sz="2000">
                <a:solidFill>
                  <a:srgbClr val="000000"/>
                </a:solidFill>
                <a:latin typeface="Arial"/>
                <a:ea typeface="Arial"/>
                <a:cs typeface="Arial"/>
                <a:sym typeface="Arial"/>
              </a:rPr>
              <a:t>Müşteriler ile olumlu ilişkiler.</a:t>
            </a:r>
          </a:p>
        </p:txBody>
      </p:sp>
      <p:sp>
        <p:nvSpPr>
          <p:cNvPr id="126" name="Shape 126"/>
          <p:cNvSpPr txBox="1"/>
          <p:nvPr/>
        </p:nvSpPr>
        <p:spPr>
          <a:xfrm>
            <a:off x="440950" y="1575150"/>
            <a:ext cx="9438900" cy="374274"/>
          </a:xfrm>
          <a:prstGeom prst="rect">
            <a:avLst/>
          </a:prstGeom>
        </p:spPr>
        <p:txBody>
          <a:bodyPr lIns="38100" tIns="38100" rIns="38100" bIns="38100" anchor="t" anchorCtr="0">
            <a:noAutofit/>
          </a:bodyPr>
          <a:lstStyle/>
          <a:p>
            <a:pPr marL="0" marR="0" indent="0" algn="l">
              <a:lnSpc>
                <a:spcPct val="100000"/>
              </a:lnSpc>
              <a:spcBef>
                <a:spcPts val="0"/>
              </a:spcBef>
              <a:spcAft>
                <a:spcPts val="0"/>
              </a:spcAft>
              <a:buNone/>
            </a:pPr>
            <a:r>
              <a:rPr lang="en-US" sz="2444">
                <a:solidFill>
                  <a:srgbClr val="000000"/>
                </a:solidFill>
                <a:latin typeface="Arial"/>
                <a:ea typeface="Arial"/>
                <a:cs typeface="Arial"/>
                <a:sym typeface="Arial"/>
              </a:rPr>
              <a:t>Ürününüzü / Servisinizi kimse tanımıyorsa nasıl satacaksınız ?</a:t>
            </a:r>
          </a:p>
        </p:txBody>
      </p:sp>
      <p:sp>
        <p:nvSpPr>
          <p:cNvPr id="127" name="Shape 127"/>
          <p:cNvSpPr/>
          <p:nvPr/>
        </p:nvSpPr>
        <p:spPr>
          <a:xfrm>
            <a:off x="5418650" y="2709325"/>
            <a:ext cx="3693574" cy="3810000"/>
          </a:xfrm>
          <a:prstGeom prst="rect">
            <a:avLst/>
          </a:prstGeom>
          <a:blipFill>
            <a:blip r:embed="rId4"/>
            <a:stretch>
              <a:fillRect/>
            </a:stretch>
          </a:blipFill>
        </p:spPr>
      </p:sp>
    </p:spTree>
    <p:extLst>
      <p:ext uri="{BB962C8B-B14F-4D97-AF65-F5344CB8AC3E}">
        <p14:creationId xmlns:p14="http://schemas.microsoft.com/office/powerpoint/2010/main" val="326866774"/>
      </p:ext>
    </p:extLst>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10300" y="220475"/>
            <a:ext cx="9269574" cy="871699"/>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3555">
                <a:solidFill>
                  <a:srgbClr val="000000"/>
                </a:solidFill>
                <a:latin typeface="Arial"/>
                <a:ea typeface="Arial"/>
                <a:cs typeface="Arial"/>
                <a:sym typeface="Arial"/>
              </a:rPr>
              <a:t>Şimdi pazarlama yolunuzu belirleyebilirsiniz</a:t>
            </a:r>
          </a:p>
        </p:txBody>
      </p:sp>
      <p:sp>
        <p:nvSpPr>
          <p:cNvPr id="133" name="Shape 133"/>
          <p:cNvSpPr/>
          <p:nvPr/>
        </p:nvSpPr>
        <p:spPr>
          <a:xfrm>
            <a:off x="2709325" y="1439325"/>
            <a:ext cx="4688399" cy="5672650"/>
          </a:xfrm>
          <a:prstGeom prst="rect">
            <a:avLst/>
          </a:prstGeom>
          <a:blipFill>
            <a:blip r:embed="rId3"/>
            <a:stretch>
              <a:fillRect/>
            </a:stretch>
          </a:blipFill>
        </p:spPr>
      </p:sp>
      <p:sp>
        <p:nvSpPr>
          <p:cNvPr id="134" name="Shape 134"/>
          <p:cNvSpPr txBox="1"/>
          <p:nvPr/>
        </p:nvSpPr>
        <p:spPr>
          <a:xfrm>
            <a:off x="6198300" y="5977800"/>
            <a:ext cx="933450"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FFFFFF"/>
                </a:solidFill>
                <a:latin typeface="Arial"/>
                <a:ea typeface="Arial"/>
                <a:cs typeface="Arial"/>
                <a:sym typeface="Arial"/>
              </a:rPr>
              <a:t>Fiyat</a:t>
            </a:r>
          </a:p>
        </p:txBody>
      </p:sp>
      <p:sp>
        <p:nvSpPr>
          <p:cNvPr id="135" name="Shape 135"/>
          <p:cNvSpPr txBox="1"/>
          <p:nvPr/>
        </p:nvSpPr>
        <p:spPr>
          <a:xfrm>
            <a:off x="4166300" y="5977800"/>
            <a:ext cx="935200"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FFFFFF"/>
                </a:solidFill>
                <a:latin typeface="Arial"/>
                <a:ea typeface="Arial"/>
                <a:cs typeface="Arial"/>
                <a:sym typeface="Arial"/>
              </a:rPr>
              <a:t>Ürün</a:t>
            </a:r>
          </a:p>
        </p:txBody>
      </p:sp>
      <p:sp>
        <p:nvSpPr>
          <p:cNvPr id="136" name="Shape 136"/>
          <p:cNvSpPr txBox="1"/>
          <p:nvPr/>
        </p:nvSpPr>
        <p:spPr>
          <a:xfrm>
            <a:off x="5859625" y="2845150"/>
            <a:ext cx="691775"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FFFFFF"/>
                </a:solidFill>
                <a:latin typeface="Arial"/>
                <a:ea typeface="Arial"/>
                <a:cs typeface="Arial"/>
                <a:sym typeface="Arial"/>
              </a:rPr>
              <a:t>Yer</a:t>
            </a:r>
          </a:p>
        </p:txBody>
      </p:sp>
      <p:sp>
        <p:nvSpPr>
          <p:cNvPr id="137" name="Shape 137"/>
          <p:cNvSpPr txBox="1"/>
          <p:nvPr/>
        </p:nvSpPr>
        <p:spPr>
          <a:xfrm>
            <a:off x="3234950" y="2845150"/>
            <a:ext cx="1416750" cy="5506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FFFFFF"/>
                </a:solidFill>
                <a:latin typeface="Arial"/>
                <a:ea typeface="Arial"/>
                <a:cs typeface="Arial"/>
                <a:sym typeface="Arial"/>
              </a:rPr>
              <a:t>Tanıtım</a:t>
            </a:r>
          </a:p>
        </p:txBody>
      </p:sp>
    </p:spTree>
    <p:extLst>
      <p:ext uri="{BB962C8B-B14F-4D97-AF65-F5344CB8AC3E}">
        <p14:creationId xmlns:p14="http://schemas.microsoft.com/office/powerpoint/2010/main" val="2609653907"/>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702025" y="1940275"/>
            <a:ext cx="9015574" cy="1254474"/>
          </a:xfrm>
          <a:prstGeom prst="rect">
            <a:avLst/>
          </a:prstGeom>
        </p:spPr>
        <p:txBody>
          <a:bodyPr lIns="38100" tIns="38100" rIns="38100" bIns="38100" anchor="ctr" anchorCtr="0">
            <a:noAutofit/>
          </a:bodyPr>
          <a:lstStyle/>
          <a:p>
            <a:pPr marL="0" marR="0" indent="0" algn="l">
              <a:lnSpc>
                <a:spcPct val="120138"/>
              </a:lnSpc>
              <a:spcBef>
                <a:spcPts val="0"/>
              </a:spcBef>
              <a:spcAft>
                <a:spcPts val="0"/>
              </a:spcAft>
              <a:buNone/>
            </a:pPr>
            <a:r>
              <a:rPr lang="en-US" sz="4000">
                <a:solidFill>
                  <a:srgbClr val="000000"/>
                </a:solidFill>
                <a:latin typeface="Arial"/>
                <a:ea typeface="Arial"/>
                <a:cs typeface="Arial"/>
                <a:sym typeface="Arial"/>
              </a:rPr>
              <a:t>Satış Planı</a:t>
            </a:r>
          </a:p>
        </p:txBody>
      </p:sp>
      <p:sp>
        <p:nvSpPr>
          <p:cNvPr id="20" name="Shape 20"/>
          <p:cNvSpPr txBox="1"/>
          <p:nvPr/>
        </p:nvSpPr>
        <p:spPr>
          <a:xfrm>
            <a:off x="622650" y="3353150"/>
            <a:ext cx="9151400" cy="550674"/>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Ders 7</a:t>
            </a:r>
          </a:p>
        </p:txBody>
      </p:sp>
      <p:sp>
        <p:nvSpPr>
          <p:cNvPr id="21" name="Shape 21"/>
          <p:cNvSpPr/>
          <p:nvPr/>
        </p:nvSpPr>
        <p:spPr>
          <a:xfrm>
            <a:off x="0" y="3164400"/>
            <a:ext cx="10160000" cy="10575"/>
          </a:xfrm>
          <a:prstGeom prst="rect">
            <a:avLst/>
          </a:prstGeom>
          <a:blipFill>
            <a:blip r:embed="rId3"/>
            <a:stretch>
              <a:fillRect/>
            </a:stretch>
          </a:blipFill>
        </p:spPr>
      </p:sp>
      <p:sp>
        <p:nvSpPr>
          <p:cNvPr id="22" name="Shape 22"/>
          <p:cNvSpPr/>
          <p:nvPr/>
        </p:nvSpPr>
        <p:spPr>
          <a:xfrm>
            <a:off x="5334000" y="3556000"/>
            <a:ext cx="3640649" cy="3481899"/>
          </a:xfrm>
          <a:prstGeom prst="rect">
            <a:avLst/>
          </a:prstGeom>
          <a:blipFill>
            <a:blip r:embed="rId4"/>
            <a:stretch>
              <a:fillRect/>
            </a:stretch>
          </a:blipFill>
        </p:spPr>
      </p:sp>
    </p:spTree>
    <p:extLst>
      <p:ext uri="{BB962C8B-B14F-4D97-AF65-F5344CB8AC3E}">
        <p14:creationId xmlns:p14="http://schemas.microsoft.com/office/powerpoint/2010/main" val="4155452112"/>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Satış ve Satmak</a:t>
            </a:r>
          </a:p>
        </p:txBody>
      </p:sp>
      <p:sp>
        <p:nvSpPr>
          <p:cNvPr id="28" name="Shape 28"/>
          <p:cNvSpPr txBox="1"/>
          <p:nvPr/>
        </p:nvSpPr>
        <p:spPr>
          <a:xfrm>
            <a:off x="440950" y="3776475"/>
            <a:ext cx="4697575" cy="129327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Satış faaliyetleri, firmanın işletme ve pazarlama stratejileri ile uyumlu olmalıdır. </a:t>
            </a:r>
          </a:p>
        </p:txBody>
      </p:sp>
      <p:sp>
        <p:nvSpPr>
          <p:cNvPr id="29" name="Shape 29"/>
          <p:cNvSpPr txBox="1"/>
          <p:nvPr/>
        </p:nvSpPr>
        <p:spPr>
          <a:xfrm>
            <a:off x="525625" y="1659800"/>
            <a:ext cx="4782249" cy="1698975"/>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Bir ürün veya hizmet sunarak, müşterilerin bir ihtiyacını gidermelerine yardımcı olmanın bir yoludur. </a:t>
            </a:r>
          </a:p>
        </p:txBody>
      </p:sp>
      <p:sp>
        <p:nvSpPr>
          <p:cNvPr id="30" name="Shape 30"/>
          <p:cNvSpPr/>
          <p:nvPr/>
        </p:nvSpPr>
        <p:spPr>
          <a:xfrm>
            <a:off x="5842000" y="1862650"/>
            <a:ext cx="3503075" cy="4825975"/>
          </a:xfrm>
          <a:prstGeom prst="rect">
            <a:avLst/>
          </a:prstGeom>
          <a:blipFill>
            <a:blip r:embed="rId3"/>
            <a:stretch>
              <a:fillRect/>
            </a:stretch>
          </a:blipFill>
        </p:spPr>
      </p:sp>
    </p:spTree>
    <p:extLst>
      <p:ext uri="{BB962C8B-B14F-4D97-AF65-F5344CB8AC3E}">
        <p14:creationId xmlns:p14="http://schemas.microsoft.com/office/powerpoint/2010/main" val="1331748964"/>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2"/>
        <p:cNvGrpSpPr/>
        <p:nvPr/>
      </p:nvGrpSpPr>
      <p:grpSpPr>
        <a:xfrm>
          <a:off x="0" y="0"/>
          <a:ext cx="0" cy="0"/>
          <a:chOff x="0" y="0"/>
          <a:chExt cx="0" cy="0"/>
        </a:xfrm>
      </p:grpSpPr>
      <p:sp>
        <p:nvSpPr>
          <p:cNvPr id="73" name="Shape 73"/>
          <p:cNvSpPr/>
          <p:nvPr/>
        </p:nvSpPr>
        <p:spPr>
          <a:xfrm>
            <a:off x="423325" y="253975"/>
            <a:ext cx="8974650" cy="677325"/>
          </a:xfrm>
          <a:prstGeom prst="rect">
            <a:avLst/>
          </a:prstGeom>
          <a:blipFill>
            <a:blip r:embed="rId4"/>
            <a:stretch>
              <a:fillRect/>
            </a:stretch>
          </a:blipFill>
        </p:spPr>
      </p:sp>
      <p:sp>
        <p:nvSpPr>
          <p:cNvPr id="74" name="Shape 74"/>
          <p:cNvSpPr txBox="1">
            <a:spLocks noGrp="1"/>
          </p:cNvSpPr>
          <p:nvPr>
            <p:ph type="ctrTitle"/>
          </p:nvPr>
        </p:nvSpPr>
        <p:spPr>
          <a:xfrm>
            <a:off x="525625" y="305150"/>
            <a:ext cx="8846250" cy="698907"/>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Hayatımızı Planlamak</a:t>
            </a:r>
          </a:p>
        </p:txBody>
      </p:sp>
      <p:sp>
        <p:nvSpPr>
          <p:cNvPr id="75" name="Shape 75"/>
          <p:cNvSpPr txBox="1"/>
          <p:nvPr/>
        </p:nvSpPr>
        <p:spPr>
          <a:xfrm>
            <a:off x="610300" y="1659800"/>
            <a:ext cx="9100250" cy="90522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b="1">
                <a:solidFill>
                  <a:srgbClr val="000000"/>
                </a:solidFill>
                <a:latin typeface="Arial"/>
                <a:ea typeface="Arial"/>
                <a:cs typeface="Arial"/>
                <a:sym typeface="Arial"/>
              </a:rPr>
              <a:t>Nasıl bir hayatımın olmasını istiyorum ve bu hayatı nasıl gerçekleştirebilirim?</a:t>
            </a:r>
          </a:p>
        </p:txBody>
      </p:sp>
      <p:sp>
        <p:nvSpPr>
          <p:cNvPr id="76" name="Shape 76"/>
          <p:cNvSpPr txBox="1"/>
          <p:nvPr/>
        </p:nvSpPr>
        <p:spPr>
          <a:xfrm>
            <a:off x="694950" y="3522475"/>
            <a:ext cx="9100250" cy="566550"/>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b="1">
                <a:solidFill>
                  <a:srgbClr val="000000"/>
                </a:solidFill>
                <a:latin typeface="Arial"/>
                <a:ea typeface="Arial"/>
                <a:cs typeface="Arial"/>
                <a:sym typeface="Arial"/>
              </a:rPr>
              <a:t>Plan için atılacak ilk adım, bir amacın belirlenmesidir.</a:t>
            </a:r>
          </a:p>
        </p:txBody>
      </p:sp>
      <p:sp>
        <p:nvSpPr>
          <p:cNvPr id="77" name="Shape 77"/>
          <p:cNvSpPr txBox="1"/>
          <p:nvPr/>
        </p:nvSpPr>
        <p:spPr>
          <a:xfrm>
            <a:off x="694950" y="5469800"/>
            <a:ext cx="9100250" cy="73587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b="1">
                <a:solidFill>
                  <a:srgbClr val="000000"/>
                </a:solidFill>
                <a:latin typeface="Arial"/>
                <a:ea typeface="Arial"/>
                <a:cs typeface="Arial"/>
                <a:sym typeface="Arial"/>
              </a:rPr>
              <a:t>Ve plan uygulamaya konur</a:t>
            </a:r>
          </a:p>
        </p:txBody>
      </p:sp>
      <p:sp>
        <p:nvSpPr>
          <p:cNvPr id="78" name="Shape 78"/>
          <p:cNvSpPr txBox="1"/>
          <p:nvPr/>
        </p:nvSpPr>
        <p:spPr>
          <a:xfrm>
            <a:off x="694950" y="2591150"/>
            <a:ext cx="8676899" cy="8205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a:solidFill>
                  <a:srgbClr val="000000"/>
                </a:solidFill>
                <a:latin typeface="Arial"/>
                <a:ea typeface="Arial"/>
                <a:cs typeface="Arial"/>
                <a:sym typeface="Arial"/>
              </a:rPr>
              <a:t>Bir insanın arzu ettiği geleceğe ulaşabileceği kararları alabilmesi için önce ne istediğini bilmesi gerekir.</a:t>
            </a:r>
          </a:p>
        </p:txBody>
      </p:sp>
      <p:sp>
        <p:nvSpPr>
          <p:cNvPr id="79" name="Shape 79"/>
          <p:cNvSpPr txBox="1"/>
          <p:nvPr/>
        </p:nvSpPr>
        <p:spPr>
          <a:xfrm>
            <a:off x="694950" y="4284475"/>
            <a:ext cx="8676899" cy="90522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b="1">
                <a:solidFill>
                  <a:srgbClr val="000000"/>
                </a:solidFill>
                <a:latin typeface="Arial"/>
                <a:ea typeface="Arial"/>
                <a:cs typeface="Arial"/>
                <a:sym typeface="Arial"/>
              </a:rPr>
              <a:t>Daha sonra amacı gerçekleştirmek için hangi yolun izleneceğine karar verilir</a:t>
            </a:r>
          </a:p>
        </p:txBody>
      </p:sp>
      <p:sp>
        <p:nvSpPr>
          <p:cNvPr id="80" name="Shape 80"/>
          <p:cNvSpPr txBox="1"/>
          <p:nvPr/>
        </p:nvSpPr>
        <p:spPr>
          <a:xfrm>
            <a:off x="779625" y="6485800"/>
            <a:ext cx="8676899" cy="481874"/>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Unutmayalım ki; Planlı insanlar %95 başarılıdır</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Shape 35"/>
          <p:cNvSpPr/>
          <p:nvPr/>
        </p:nvSpPr>
        <p:spPr>
          <a:xfrm>
            <a:off x="84650" y="169325"/>
            <a:ext cx="9398000" cy="899574"/>
          </a:xfrm>
          <a:prstGeom prst="rect">
            <a:avLst/>
          </a:prstGeom>
          <a:blipFill>
            <a:blip r:embed="rId3"/>
            <a:stretch>
              <a:fillRect/>
            </a:stretch>
          </a:blipFill>
        </p:spPr>
      </p:sp>
      <p:sp>
        <p:nvSpPr>
          <p:cNvPr id="36" name="Shape 36"/>
          <p:cNvSpPr txBox="1">
            <a:spLocks noGrp="1"/>
          </p:cNvSpPr>
          <p:nvPr>
            <p:ph type="title"/>
          </p:nvPr>
        </p:nvSpPr>
        <p:spPr>
          <a:xfrm>
            <a:off x="186950" y="220475"/>
            <a:ext cx="9269574"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u="sng">
                <a:solidFill>
                  <a:srgbClr val="000000"/>
                </a:solidFill>
                <a:latin typeface="Arial"/>
                <a:ea typeface="Arial"/>
                <a:cs typeface="Arial"/>
                <a:sym typeface="Arial"/>
              </a:rPr>
              <a:t>Pazarlama döngüsünde satışın yeri</a:t>
            </a:r>
          </a:p>
        </p:txBody>
      </p:sp>
      <p:sp>
        <p:nvSpPr>
          <p:cNvPr id="37" name="Shape 37"/>
          <p:cNvSpPr/>
          <p:nvPr/>
        </p:nvSpPr>
        <p:spPr>
          <a:xfrm>
            <a:off x="7355400" y="4646075"/>
            <a:ext cx="2645825" cy="1291150"/>
          </a:xfrm>
          <a:prstGeom prst="rect">
            <a:avLst/>
          </a:prstGeom>
          <a:blipFill>
            <a:blip r:embed="rId4"/>
            <a:stretch>
              <a:fillRect/>
            </a:stretch>
          </a:blipFill>
        </p:spPr>
      </p:sp>
      <p:sp>
        <p:nvSpPr>
          <p:cNvPr id="38" name="Shape 38"/>
          <p:cNvSpPr txBox="1"/>
          <p:nvPr/>
        </p:nvSpPr>
        <p:spPr>
          <a:xfrm>
            <a:off x="7473575" y="4713100"/>
            <a:ext cx="2485649" cy="1233300"/>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ÜRETİM</a:t>
            </a:r>
          </a:p>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Talebi meydana </a:t>
            </a:r>
          </a:p>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getirmek</a:t>
            </a:r>
          </a:p>
        </p:txBody>
      </p:sp>
      <p:sp>
        <p:nvSpPr>
          <p:cNvPr id="39" name="Shape 39"/>
          <p:cNvSpPr/>
          <p:nvPr/>
        </p:nvSpPr>
        <p:spPr>
          <a:xfrm>
            <a:off x="243400" y="4984725"/>
            <a:ext cx="2561149" cy="1037150"/>
          </a:xfrm>
          <a:prstGeom prst="rect">
            <a:avLst/>
          </a:prstGeom>
          <a:blipFill>
            <a:blip r:embed="rId5"/>
            <a:stretch>
              <a:fillRect/>
            </a:stretch>
          </a:blipFill>
        </p:spPr>
      </p:sp>
      <p:sp>
        <p:nvSpPr>
          <p:cNvPr id="40" name="Shape 40"/>
          <p:cNvSpPr txBox="1"/>
          <p:nvPr/>
        </p:nvSpPr>
        <p:spPr>
          <a:xfrm>
            <a:off x="361575" y="5051775"/>
            <a:ext cx="2400999" cy="979299"/>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SATIŞ</a:t>
            </a:r>
          </a:p>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Son nokta</a:t>
            </a:r>
            <a:r>
              <a:rPr lang="en-US" sz="2000">
                <a:solidFill>
                  <a:srgbClr val="FFFFFF"/>
                </a:solidFill>
                <a:latin typeface="Arial"/>
                <a:ea typeface="Arial"/>
                <a:cs typeface="Arial"/>
                <a:sym typeface="Arial"/>
              </a:rPr>
              <a:t> </a:t>
            </a:r>
          </a:p>
        </p:txBody>
      </p:sp>
      <p:sp>
        <p:nvSpPr>
          <p:cNvPr id="41" name="Shape 41"/>
          <p:cNvSpPr/>
          <p:nvPr/>
        </p:nvSpPr>
        <p:spPr>
          <a:xfrm>
            <a:off x="3714750" y="1344075"/>
            <a:ext cx="2645825" cy="1291150"/>
          </a:xfrm>
          <a:prstGeom prst="rect">
            <a:avLst/>
          </a:prstGeom>
          <a:blipFill>
            <a:blip r:embed="rId4"/>
            <a:stretch>
              <a:fillRect/>
            </a:stretch>
          </a:blipFill>
        </p:spPr>
      </p:sp>
      <p:sp>
        <p:nvSpPr>
          <p:cNvPr id="42" name="Shape 42"/>
          <p:cNvSpPr txBox="1"/>
          <p:nvPr/>
        </p:nvSpPr>
        <p:spPr>
          <a:xfrm>
            <a:off x="3832925" y="1411100"/>
            <a:ext cx="2485649" cy="1479425"/>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
ANLAMAK </a:t>
            </a:r>
          </a:p>
          <a:p>
            <a:pPr marL="0" marR="0" indent="0" algn="ctr">
              <a:lnSpc>
                <a:spcPct val="120138"/>
              </a:lnSpc>
              <a:spcBef>
                <a:spcPts val="0"/>
              </a:spcBef>
              <a:spcAft>
                <a:spcPts val="0"/>
              </a:spcAft>
              <a:buNone/>
            </a:pPr>
            <a:r>
              <a:rPr lang="en-US" sz="2000">
                <a:solidFill>
                  <a:srgbClr val="000000"/>
                </a:solidFill>
                <a:latin typeface="Arial"/>
                <a:ea typeface="Arial"/>
                <a:cs typeface="Arial"/>
                <a:sym typeface="Arial"/>
              </a:rPr>
              <a:t>Ne isteniyor? </a:t>
            </a:r>
          </a:p>
          <a:p>
            <a:endParaRPr lang="en-US" sz="2000">
              <a:solidFill>
                <a:srgbClr val="000000"/>
              </a:solidFill>
              <a:latin typeface="Arial"/>
              <a:ea typeface="Arial"/>
              <a:cs typeface="Arial"/>
              <a:sym typeface="Arial"/>
            </a:endParaRPr>
          </a:p>
        </p:txBody>
      </p:sp>
      <p:sp>
        <p:nvSpPr>
          <p:cNvPr id="43" name="Shape 43"/>
          <p:cNvSpPr/>
          <p:nvPr/>
        </p:nvSpPr>
        <p:spPr>
          <a:xfrm>
            <a:off x="2878650" y="2709325"/>
            <a:ext cx="4487325" cy="4106325"/>
          </a:xfrm>
          <a:prstGeom prst="rect">
            <a:avLst/>
          </a:prstGeom>
          <a:blipFill>
            <a:blip r:embed="rId6"/>
            <a:stretch>
              <a:fillRect/>
            </a:stretch>
          </a:blipFill>
        </p:spPr>
      </p:sp>
    </p:spTree>
    <p:extLst>
      <p:ext uri="{BB962C8B-B14F-4D97-AF65-F5344CB8AC3E}">
        <p14:creationId xmlns:p14="http://schemas.microsoft.com/office/powerpoint/2010/main" val="3186631385"/>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p:nvPr/>
        </p:nvSpPr>
        <p:spPr>
          <a:xfrm>
            <a:off x="508000" y="338650"/>
            <a:ext cx="8043324" cy="899574"/>
          </a:xfrm>
          <a:prstGeom prst="rect">
            <a:avLst/>
          </a:prstGeom>
          <a:blipFill>
            <a:blip r:embed="rId3"/>
            <a:stretch>
              <a:fillRect/>
            </a:stretch>
          </a:blipFill>
        </p:spPr>
      </p:sp>
      <p:sp>
        <p:nvSpPr>
          <p:cNvPr id="49" name="Shape 49"/>
          <p:cNvSpPr txBox="1">
            <a:spLocks noGrp="1"/>
          </p:cNvSpPr>
          <p:nvPr>
            <p:ph type="title"/>
          </p:nvPr>
        </p:nvSpPr>
        <p:spPr>
          <a:xfrm>
            <a:off x="610300" y="389800"/>
            <a:ext cx="7914899" cy="1011186"/>
          </a:xfrm>
          <a:prstGeom prst="rect">
            <a:avLst/>
          </a:prstGeom>
        </p:spPr>
        <p:txBody>
          <a:bodyPr lIns="38100" tIns="38100" rIns="38100" bIns="38100" anchor="ctr" anchorCtr="0">
            <a:noAutofit/>
          </a:bodyPr>
          <a:lstStyle/>
          <a:p>
            <a:pPr marL="0" marR="0" indent="0" algn="ctr">
              <a:lnSpc>
                <a:spcPct val="120052"/>
              </a:lnSpc>
              <a:spcBef>
                <a:spcPts val="0"/>
              </a:spcBef>
              <a:spcAft>
                <a:spcPts val="0"/>
              </a:spcAft>
              <a:buNone/>
            </a:pPr>
            <a:r>
              <a:rPr lang="en-US" sz="5333">
                <a:solidFill>
                  <a:srgbClr val="000000"/>
                </a:solidFill>
                <a:latin typeface="Arial"/>
                <a:ea typeface="Arial"/>
                <a:cs typeface="Arial"/>
                <a:sym typeface="Arial"/>
              </a:rPr>
              <a:t>Satış Aşamaları</a:t>
            </a:r>
          </a:p>
        </p:txBody>
      </p:sp>
      <p:sp>
        <p:nvSpPr>
          <p:cNvPr id="50" name="Shape 50"/>
          <p:cNvSpPr txBox="1">
            <a:spLocks noGrp="1"/>
          </p:cNvSpPr>
          <p:nvPr>
            <p:ph type="body" idx="1"/>
          </p:nvPr>
        </p:nvSpPr>
        <p:spPr>
          <a:xfrm>
            <a:off x="610300" y="1829150"/>
            <a:ext cx="4697575" cy="5223225"/>
          </a:xfrm>
          <a:prstGeom prst="rect">
            <a:avLst/>
          </a:prstGeom>
        </p:spPr>
        <p:txBody>
          <a:bodyPr lIns="38100" tIns="38100" rIns="38100" bIns="38100" anchor="t" anchorCtr="0">
            <a:noAutofit/>
          </a:bodyPr>
          <a:lstStyle/>
          <a:p>
            <a:pPr marL="381000" marR="0" lvl="0" indent="-248355" algn="l">
              <a:lnSpc>
                <a:spcPct val="100000"/>
              </a:lnSpc>
              <a:spcBef>
                <a:spcPts val="0"/>
              </a:spcBef>
              <a:spcAft>
                <a:spcPts val="0"/>
              </a:spcAft>
              <a:buClr>
                <a:srgbClr val="000000"/>
              </a:buClr>
              <a:buSzPct val="167264"/>
              <a:buFont typeface="Arial"/>
              <a:buChar char="•"/>
            </a:pPr>
            <a:r>
              <a:rPr lang="en-US" sz="3111" b="1">
                <a:solidFill>
                  <a:srgbClr val="000000"/>
                </a:solidFill>
                <a:latin typeface="Arial"/>
                <a:ea typeface="Arial"/>
                <a:cs typeface="Arial"/>
                <a:sym typeface="Arial"/>
              </a:rPr>
              <a:t>Dikkat: </a:t>
            </a:r>
            <a:r>
              <a:rPr lang="en-US" sz="2666">
                <a:solidFill>
                  <a:srgbClr val="000000"/>
                </a:solidFill>
                <a:latin typeface="Arial"/>
                <a:ea typeface="Arial"/>
                <a:cs typeface="Arial"/>
                <a:sym typeface="Arial"/>
              </a:rPr>
              <a:t>Müşterinizin dikkatini, farklı yöntemler kullanarak çekmek. </a:t>
            </a:r>
          </a:p>
          <a:p>
            <a:pPr marL="381000" marR="0" lvl="0" indent="-248355" algn="l">
              <a:lnSpc>
                <a:spcPct val="100000"/>
              </a:lnSpc>
              <a:spcBef>
                <a:spcPts val="563"/>
              </a:spcBef>
              <a:spcAft>
                <a:spcPts val="0"/>
              </a:spcAft>
              <a:buClr>
                <a:srgbClr val="000000"/>
              </a:buClr>
              <a:buSzPct val="167264"/>
              <a:buFont typeface="Arial"/>
              <a:buChar char="•"/>
            </a:pPr>
            <a:r>
              <a:rPr lang="en-US" sz="3111" b="1">
                <a:solidFill>
                  <a:srgbClr val="000000"/>
                </a:solidFill>
                <a:latin typeface="Arial"/>
                <a:ea typeface="Arial"/>
                <a:cs typeface="Arial"/>
                <a:sym typeface="Arial"/>
              </a:rPr>
              <a:t>İlgi: </a:t>
            </a:r>
            <a:r>
              <a:rPr lang="en-US" sz="2666">
                <a:solidFill>
                  <a:srgbClr val="000000"/>
                </a:solidFill>
                <a:latin typeface="Arial"/>
                <a:ea typeface="Arial"/>
                <a:cs typeface="Arial"/>
                <a:sym typeface="Arial"/>
              </a:rPr>
              <a:t>Müşterinizin ihtiyaçlarına hitap ederek ürün veya hizmetinizle ilgilenmelerini sağlamak.</a:t>
            </a:r>
            <a:r>
              <a:rPr lang="en-US" sz="3111" b="1">
                <a:solidFill>
                  <a:srgbClr val="000000"/>
                </a:solidFill>
                <a:latin typeface="Arial"/>
                <a:ea typeface="Arial"/>
                <a:cs typeface="Arial"/>
                <a:sym typeface="Arial"/>
              </a:rPr>
              <a:t> </a:t>
            </a:r>
          </a:p>
          <a:p>
            <a:pPr marL="381000" marR="0" lvl="0" indent="-248355" algn="l">
              <a:lnSpc>
                <a:spcPct val="100000"/>
              </a:lnSpc>
              <a:spcBef>
                <a:spcPts val="563"/>
              </a:spcBef>
              <a:spcAft>
                <a:spcPts val="0"/>
              </a:spcAft>
              <a:buClr>
                <a:srgbClr val="000000"/>
              </a:buClr>
              <a:buSzPct val="167264"/>
              <a:buFont typeface="Arial"/>
              <a:buChar char="•"/>
            </a:pPr>
            <a:r>
              <a:rPr lang="en-US" sz="3111" b="1">
                <a:solidFill>
                  <a:srgbClr val="000000"/>
                </a:solidFill>
                <a:latin typeface="Arial"/>
                <a:ea typeface="Arial"/>
                <a:cs typeface="Arial"/>
                <a:sym typeface="Arial"/>
              </a:rPr>
              <a:t>İstek: </a:t>
            </a:r>
            <a:r>
              <a:rPr lang="en-US" sz="2666">
                <a:solidFill>
                  <a:srgbClr val="000000"/>
                </a:solidFill>
                <a:latin typeface="Arial"/>
                <a:ea typeface="Arial"/>
                <a:cs typeface="Arial"/>
                <a:sym typeface="Arial"/>
              </a:rPr>
              <a:t>Ürün veya hizmetinizi alma isteği uyandırmak.</a:t>
            </a:r>
          </a:p>
          <a:p>
            <a:pPr marL="381000" marR="0" lvl="0" indent="-248355" algn="l">
              <a:lnSpc>
                <a:spcPct val="100000"/>
              </a:lnSpc>
              <a:spcBef>
                <a:spcPts val="563"/>
              </a:spcBef>
              <a:spcAft>
                <a:spcPts val="0"/>
              </a:spcAft>
              <a:buClr>
                <a:srgbClr val="000000"/>
              </a:buClr>
              <a:buSzPct val="167264"/>
              <a:buFont typeface="Arial"/>
              <a:buChar char="•"/>
            </a:pPr>
            <a:r>
              <a:rPr lang="en-US" sz="3111" b="1">
                <a:solidFill>
                  <a:srgbClr val="000000"/>
                </a:solidFill>
                <a:latin typeface="Arial"/>
                <a:ea typeface="Arial"/>
                <a:cs typeface="Arial"/>
                <a:sym typeface="Arial"/>
              </a:rPr>
              <a:t>Eylem: </a:t>
            </a:r>
            <a:r>
              <a:rPr lang="en-US" sz="2666">
                <a:solidFill>
                  <a:srgbClr val="000000"/>
                </a:solidFill>
                <a:latin typeface="Arial"/>
                <a:ea typeface="Arial"/>
                <a:cs typeface="Arial"/>
                <a:sym typeface="Arial"/>
              </a:rPr>
              <a:t>Müşterinin sipariş vermesini sağlamak. </a:t>
            </a:r>
          </a:p>
        </p:txBody>
      </p:sp>
      <p:sp>
        <p:nvSpPr>
          <p:cNvPr id="51" name="Shape 51"/>
          <p:cNvSpPr/>
          <p:nvPr/>
        </p:nvSpPr>
        <p:spPr>
          <a:xfrm>
            <a:off x="5757325" y="2539975"/>
            <a:ext cx="3725325" cy="2772825"/>
          </a:xfrm>
          <a:prstGeom prst="rect">
            <a:avLst/>
          </a:prstGeom>
          <a:blipFill>
            <a:blip r:embed="rId4"/>
            <a:stretch>
              <a:fillRect/>
            </a:stretch>
          </a:blipFill>
        </p:spPr>
      </p:sp>
    </p:spTree>
    <p:extLst>
      <p:ext uri="{BB962C8B-B14F-4D97-AF65-F5344CB8AC3E}">
        <p14:creationId xmlns:p14="http://schemas.microsoft.com/office/powerpoint/2010/main" val="1639693164"/>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10300" y="220475"/>
            <a:ext cx="7914899" cy="1479783"/>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4000" dirty="0">
                <a:solidFill>
                  <a:srgbClr val="FFFFFF"/>
                </a:solidFill>
                <a:latin typeface="Arial"/>
                <a:ea typeface="Arial"/>
                <a:cs typeface="Arial"/>
                <a:sym typeface="Arial"/>
              </a:rPr>
              <a:t>The Importance of Knowing your customers</a:t>
            </a:r>
          </a:p>
        </p:txBody>
      </p:sp>
      <p:sp>
        <p:nvSpPr>
          <p:cNvPr id="57" name="Shape 57"/>
          <p:cNvSpPr/>
          <p:nvPr/>
        </p:nvSpPr>
        <p:spPr>
          <a:xfrm>
            <a:off x="677325" y="201075"/>
            <a:ext cx="8043324" cy="899574"/>
          </a:xfrm>
          <a:prstGeom prst="rect">
            <a:avLst/>
          </a:prstGeom>
          <a:blipFill>
            <a:blip r:embed="rId3"/>
            <a:stretch>
              <a:fillRect/>
            </a:stretch>
          </a:blipFill>
        </p:spPr>
      </p:sp>
      <p:sp>
        <p:nvSpPr>
          <p:cNvPr id="58" name="Shape 58"/>
          <p:cNvSpPr txBox="1"/>
          <p:nvPr/>
        </p:nvSpPr>
        <p:spPr>
          <a:xfrm>
            <a:off x="779625" y="253975"/>
            <a:ext cx="7914899"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dirty="0" err="1">
                <a:solidFill>
                  <a:srgbClr val="000000"/>
                </a:solidFill>
                <a:latin typeface="Arial"/>
                <a:ea typeface="Arial"/>
                <a:cs typeface="Arial"/>
                <a:sym typeface="Arial"/>
              </a:rPr>
              <a:t>Satış</a:t>
            </a:r>
            <a:r>
              <a:rPr lang="en-US" sz="4444" dirty="0">
                <a:solidFill>
                  <a:srgbClr val="000000"/>
                </a:solidFill>
                <a:latin typeface="Arial"/>
                <a:ea typeface="Arial"/>
                <a:cs typeface="Arial"/>
                <a:sym typeface="Arial"/>
              </a:rPr>
              <a:t> </a:t>
            </a:r>
            <a:r>
              <a:rPr lang="en-US" sz="4444" dirty="0" err="1">
                <a:solidFill>
                  <a:srgbClr val="000000"/>
                </a:solidFill>
                <a:latin typeface="Arial"/>
                <a:ea typeface="Arial"/>
                <a:cs typeface="Arial"/>
                <a:sym typeface="Arial"/>
              </a:rPr>
              <a:t>planı</a:t>
            </a:r>
            <a:endParaRPr lang="en-US" sz="4444" dirty="0">
              <a:solidFill>
                <a:srgbClr val="000000"/>
              </a:solidFill>
              <a:latin typeface="Arial"/>
              <a:ea typeface="Arial"/>
              <a:cs typeface="Arial"/>
              <a:sym typeface="Arial"/>
            </a:endParaRPr>
          </a:p>
        </p:txBody>
      </p:sp>
      <p:sp>
        <p:nvSpPr>
          <p:cNvPr id="59" name="Shape 59"/>
          <p:cNvSpPr/>
          <p:nvPr/>
        </p:nvSpPr>
        <p:spPr>
          <a:xfrm>
            <a:off x="1100650" y="1433736"/>
            <a:ext cx="8128000" cy="6191250"/>
          </a:xfrm>
          <a:prstGeom prst="rect">
            <a:avLst/>
          </a:prstGeom>
          <a:blipFill>
            <a:blip r:embed="rId4"/>
            <a:stretch>
              <a:fillRect/>
            </a:stretch>
          </a:blipFill>
        </p:spPr>
      </p:sp>
      <p:sp>
        <p:nvSpPr>
          <p:cNvPr id="60" name="Shape 60"/>
          <p:cNvSpPr txBox="1"/>
          <p:nvPr/>
        </p:nvSpPr>
        <p:spPr>
          <a:xfrm>
            <a:off x="3573624" y="6401150"/>
            <a:ext cx="2586495"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Ürün</a:t>
            </a:r>
            <a:r>
              <a:rPr lang="en-US" sz="2000" dirty="0">
                <a:solidFill>
                  <a:srgbClr val="FFFFFF"/>
                </a:solidFill>
                <a:latin typeface="Arial"/>
                <a:ea typeface="Arial"/>
                <a:cs typeface="Arial"/>
                <a:sym typeface="Arial"/>
              </a:rPr>
              <a:t>/</a:t>
            </a:r>
            <a:r>
              <a:rPr lang="en-US" sz="2000" dirty="0" err="1">
                <a:solidFill>
                  <a:srgbClr val="FFFFFF"/>
                </a:solidFill>
                <a:latin typeface="Arial"/>
                <a:ea typeface="Arial"/>
                <a:cs typeface="Arial"/>
                <a:sym typeface="Arial"/>
              </a:rPr>
              <a:t>Servisin</a:t>
            </a:r>
            <a:r>
              <a:rPr lang="en-US" sz="2000" dirty="0">
                <a:solidFill>
                  <a:srgbClr val="000000"/>
                </a:solidFill>
                <a:latin typeface="Arial"/>
                <a:ea typeface="Arial"/>
                <a:cs typeface="Arial"/>
                <a:sym typeface="Arial"/>
              </a:rPr>
              <a:t> </a:t>
            </a:r>
            <a:r>
              <a:rPr lang="en-US" sz="2000" dirty="0" err="1">
                <a:solidFill>
                  <a:srgbClr val="FFFFFF"/>
                </a:solidFill>
                <a:latin typeface="Arial"/>
                <a:ea typeface="Arial"/>
                <a:cs typeface="Arial"/>
                <a:sym typeface="Arial"/>
              </a:rPr>
              <a:t>tanımı</a:t>
            </a:r>
            <a:endParaRPr lang="en-US" sz="2000" dirty="0">
              <a:solidFill>
                <a:srgbClr val="FFFFFF"/>
              </a:solidFill>
              <a:latin typeface="Arial"/>
              <a:ea typeface="Arial"/>
              <a:cs typeface="Arial"/>
              <a:sym typeface="Arial"/>
            </a:endParaRPr>
          </a:p>
        </p:txBody>
      </p:sp>
      <p:sp>
        <p:nvSpPr>
          <p:cNvPr id="61" name="Shape 61"/>
          <p:cNvSpPr txBox="1"/>
          <p:nvPr/>
        </p:nvSpPr>
        <p:spPr>
          <a:xfrm>
            <a:off x="3996950" y="5977800"/>
            <a:ext cx="1586074"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Tahmini</a:t>
            </a:r>
            <a:r>
              <a:rPr lang="en-US" sz="2000" dirty="0">
                <a:solidFill>
                  <a:srgbClr val="FFFFFF"/>
                </a:solidFill>
                <a:latin typeface="Arial"/>
                <a:ea typeface="Arial"/>
                <a:cs typeface="Arial"/>
                <a:sym typeface="Arial"/>
              </a:rPr>
              <a:t> </a:t>
            </a:r>
            <a:r>
              <a:rPr lang="en-US" sz="2000" dirty="0" err="1">
                <a:solidFill>
                  <a:srgbClr val="FFFFFF"/>
                </a:solidFill>
                <a:latin typeface="Arial"/>
                <a:ea typeface="Arial"/>
                <a:cs typeface="Arial"/>
                <a:sym typeface="Arial"/>
              </a:rPr>
              <a:t>satış</a:t>
            </a:r>
            <a:endParaRPr lang="en-US" sz="2000" dirty="0">
              <a:solidFill>
                <a:srgbClr val="FFFFFF"/>
              </a:solidFill>
              <a:latin typeface="Arial"/>
              <a:ea typeface="Arial"/>
              <a:cs typeface="Arial"/>
              <a:sym typeface="Arial"/>
            </a:endParaRPr>
          </a:p>
        </p:txBody>
      </p:sp>
      <p:sp>
        <p:nvSpPr>
          <p:cNvPr id="62" name="Shape 62"/>
          <p:cNvSpPr txBox="1"/>
          <p:nvPr/>
        </p:nvSpPr>
        <p:spPr>
          <a:xfrm>
            <a:off x="3827625" y="5469800"/>
            <a:ext cx="2122300"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Tedarikçi</a:t>
            </a:r>
            <a:r>
              <a:rPr lang="en-US" sz="2000" dirty="0">
                <a:solidFill>
                  <a:srgbClr val="FFFFFF"/>
                </a:solidFill>
                <a:latin typeface="Arial"/>
                <a:ea typeface="Arial"/>
                <a:cs typeface="Arial"/>
                <a:sym typeface="Arial"/>
              </a:rPr>
              <a:t> </a:t>
            </a:r>
            <a:r>
              <a:rPr lang="en-US" sz="2000" dirty="0" err="1">
                <a:solidFill>
                  <a:srgbClr val="FFFFFF"/>
                </a:solidFill>
                <a:latin typeface="Arial"/>
                <a:ea typeface="Arial"/>
                <a:cs typeface="Arial"/>
                <a:sym typeface="Arial"/>
              </a:rPr>
              <a:t>temini</a:t>
            </a:r>
            <a:endParaRPr lang="en-US" sz="2000" dirty="0">
              <a:solidFill>
                <a:srgbClr val="FFFFFF"/>
              </a:solidFill>
              <a:latin typeface="Arial"/>
              <a:ea typeface="Arial"/>
              <a:cs typeface="Arial"/>
              <a:sym typeface="Arial"/>
            </a:endParaRPr>
          </a:p>
        </p:txBody>
      </p:sp>
      <p:sp>
        <p:nvSpPr>
          <p:cNvPr id="63" name="Shape 63"/>
          <p:cNvSpPr txBox="1"/>
          <p:nvPr/>
        </p:nvSpPr>
        <p:spPr>
          <a:xfrm>
            <a:off x="4504950" y="5046475"/>
            <a:ext cx="753524"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Yer</a:t>
            </a:r>
            <a:endParaRPr lang="en-US" sz="2000" dirty="0">
              <a:solidFill>
                <a:srgbClr val="FFFFFF"/>
              </a:solidFill>
              <a:latin typeface="Arial"/>
              <a:ea typeface="Arial"/>
              <a:cs typeface="Arial"/>
              <a:sym typeface="Arial"/>
            </a:endParaRPr>
          </a:p>
        </p:txBody>
      </p:sp>
      <p:sp>
        <p:nvSpPr>
          <p:cNvPr id="64" name="Shape 64"/>
          <p:cNvSpPr txBox="1"/>
          <p:nvPr/>
        </p:nvSpPr>
        <p:spPr>
          <a:xfrm>
            <a:off x="3912300" y="4623150"/>
            <a:ext cx="1938849"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Hedef</a:t>
            </a:r>
            <a:r>
              <a:rPr lang="en-US" sz="2000" dirty="0">
                <a:solidFill>
                  <a:srgbClr val="FFFFFF"/>
                </a:solidFill>
                <a:latin typeface="Arial"/>
                <a:ea typeface="Arial"/>
                <a:cs typeface="Arial"/>
                <a:sym typeface="Arial"/>
              </a:rPr>
              <a:t> </a:t>
            </a:r>
            <a:r>
              <a:rPr lang="en-US" sz="2000" dirty="0" err="1">
                <a:solidFill>
                  <a:srgbClr val="FFFFFF"/>
                </a:solidFill>
                <a:latin typeface="Arial"/>
                <a:ea typeface="Arial"/>
                <a:cs typeface="Arial"/>
                <a:sym typeface="Arial"/>
              </a:rPr>
              <a:t>müşteriler</a:t>
            </a:r>
            <a:endParaRPr lang="en-US" sz="2000" dirty="0">
              <a:solidFill>
                <a:srgbClr val="FFFFFF"/>
              </a:solidFill>
              <a:latin typeface="Arial"/>
              <a:ea typeface="Arial"/>
              <a:cs typeface="Arial"/>
              <a:sym typeface="Arial"/>
            </a:endParaRPr>
          </a:p>
        </p:txBody>
      </p:sp>
      <p:sp>
        <p:nvSpPr>
          <p:cNvPr id="65" name="Shape 65"/>
          <p:cNvSpPr txBox="1"/>
          <p:nvPr/>
        </p:nvSpPr>
        <p:spPr>
          <a:xfrm>
            <a:off x="4250950" y="4199800"/>
            <a:ext cx="1332074"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Rakipler</a:t>
            </a:r>
            <a:endParaRPr lang="en-US" sz="2000" dirty="0">
              <a:solidFill>
                <a:srgbClr val="FFFFFF"/>
              </a:solidFill>
              <a:latin typeface="Arial"/>
              <a:ea typeface="Arial"/>
              <a:cs typeface="Arial"/>
              <a:sym typeface="Arial"/>
            </a:endParaRPr>
          </a:p>
        </p:txBody>
      </p:sp>
      <p:sp>
        <p:nvSpPr>
          <p:cNvPr id="66" name="Shape 66"/>
          <p:cNvSpPr txBox="1"/>
          <p:nvPr/>
        </p:nvSpPr>
        <p:spPr>
          <a:xfrm>
            <a:off x="4420300" y="3776475"/>
            <a:ext cx="838174"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Fiyat</a:t>
            </a:r>
            <a:endParaRPr lang="en-US" sz="2000" dirty="0">
              <a:solidFill>
                <a:srgbClr val="FFFFFF"/>
              </a:solidFill>
              <a:latin typeface="Arial"/>
              <a:ea typeface="Arial"/>
              <a:cs typeface="Arial"/>
              <a:sym typeface="Arial"/>
            </a:endParaRPr>
          </a:p>
        </p:txBody>
      </p:sp>
      <p:sp>
        <p:nvSpPr>
          <p:cNvPr id="67" name="Shape 67"/>
          <p:cNvSpPr txBox="1"/>
          <p:nvPr/>
        </p:nvSpPr>
        <p:spPr>
          <a:xfrm>
            <a:off x="4166300" y="3353150"/>
            <a:ext cx="1273740"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Sermaye</a:t>
            </a:r>
            <a:endParaRPr lang="en-US" sz="2000" dirty="0">
              <a:solidFill>
                <a:srgbClr val="FFFFFF"/>
              </a:solidFill>
              <a:latin typeface="Arial"/>
              <a:ea typeface="Arial"/>
              <a:cs typeface="Arial"/>
              <a:sym typeface="Arial"/>
            </a:endParaRPr>
          </a:p>
        </p:txBody>
      </p:sp>
      <p:sp>
        <p:nvSpPr>
          <p:cNvPr id="68" name="Shape 68"/>
          <p:cNvSpPr txBox="1"/>
          <p:nvPr/>
        </p:nvSpPr>
        <p:spPr>
          <a:xfrm>
            <a:off x="4504950" y="2929800"/>
            <a:ext cx="659700" cy="381349"/>
          </a:xfrm>
          <a:prstGeom prst="rect">
            <a:avLst/>
          </a:prstGeom>
        </p:spPr>
        <p:txBody>
          <a:bodyPr lIns="38100" tIns="38100" rIns="38100" bIns="38100" anchor="t" anchorCtr="0">
            <a:noAutofit/>
          </a:bodyPr>
          <a:lstStyle/>
          <a:p>
            <a:pPr marL="0" marR="0" indent="0" algn="l">
              <a:lnSpc>
                <a:spcPct val="120138"/>
              </a:lnSpc>
              <a:spcBef>
                <a:spcPts val="0"/>
              </a:spcBef>
              <a:spcAft>
                <a:spcPts val="0"/>
              </a:spcAft>
              <a:buNone/>
            </a:pPr>
            <a:r>
              <a:rPr lang="en-US" sz="2000" dirty="0" err="1">
                <a:solidFill>
                  <a:srgbClr val="FFFFFF"/>
                </a:solidFill>
                <a:latin typeface="Arial"/>
                <a:ea typeface="Arial"/>
                <a:cs typeface="Arial"/>
                <a:sym typeface="Arial"/>
              </a:rPr>
              <a:t>Kar</a:t>
            </a:r>
            <a:endParaRPr lang="en-US" sz="2000"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776486665"/>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p:nvPr/>
        </p:nvSpPr>
        <p:spPr>
          <a:xfrm>
            <a:off x="255464" y="1321150"/>
            <a:ext cx="9721079" cy="6175724"/>
          </a:xfrm>
          <a:prstGeom prst="rect">
            <a:avLst/>
          </a:prstGeom>
        </p:spPr>
        <p:txBody>
          <a:bodyPr lIns="38100" tIns="38100" rIns="38100" bIns="38100" anchor="t" anchorCtr="0">
            <a:noAutofit/>
          </a:bodyPr>
          <a:lstStyle/>
          <a:p>
            <a:pPr marL="381000" marR="0" lvl="0" indent="-248355" algn="l">
              <a:lnSpc>
                <a:spcPct val="120089"/>
              </a:lnSpc>
              <a:spcBef>
                <a:spcPts val="0"/>
              </a:spcBef>
              <a:spcAft>
                <a:spcPts val="0"/>
              </a:spcAft>
              <a:buClr>
                <a:srgbClr val="000000"/>
              </a:buClr>
              <a:buSzPct val="192043"/>
              <a:buFont typeface="Arial"/>
              <a:buChar char="•"/>
            </a:pPr>
            <a:r>
              <a:rPr lang="en-US" sz="2666" b="1" dirty="0">
                <a:solidFill>
                  <a:srgbClr val="003399"/>
                </a:solidFill>
                <a:latin typeface="Arial"/>
                <a:ea typeface="Arial"/>
                <a:cs typeface="Arial"/>
                <a:sym typeface="Arial"/>
              </a:rPr>
              <a:t>
</a:t>
            </a:r>
            <a:r>
              <a:rPr lang="en-US" sz="3111" dirty="0" err="1">
                <a:solidFill>
                  <a:srgbClr val="000000"/>
                </a:solidFill>
                <a:latin typeface="Arial"/>
                <a:ea typeface="Arial"/>
                <a:cs typeface="Arial"/>
                <a:sym typeface="Arial"/>
              </a:rPr>
              <a:t>Müşteriye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sunduğunuz</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değer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nedir</a:t>
            </a:r>
            <a:r>
              <a:rPr lang="en-US" sz="3111" dirty="0">
                <a:solidFill>
                  <a:srgbClr val="000000"/>
                </a:solidFill>
                <a:latin typeface="Arial"/>
                <a:ea typeface="Arial"/>
                <a:cs typeface="Arial"/>
                <a:sym typeface="Arial"/>
              </a:rPr>
              <a:t>?</a:t>
            </a:r>
          </a:p>
          <a:p>
            <a:endParaRPr lang="en-US" sz="2800"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Ürününüzün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sunduğu</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faydalara</a:t>
            </a:r>
            <a:r>
              <a:rPr lang="en-US" sz="3111" dirty="0">
                <a:solidFill>
                  <a:srgbClr val="000000"/>
                </a:solidFill>
                <a:latin typeface="Arial"/>
                <a:ea typeface="Arial"/>
                <a:cs typeface="Arial"/>
                <a:sym typeface="Arial"/>
              </a:rPr>
              <a:t> / </a:t>
            </a:r>
            <a:r>
              <a:rPr lang="en-US" sz="3111" dirty="0" err="1">
                <a:solidFill>
                  <a:srgbClr val="000000"/>
                </a:solidFill>
                <a:latin typeface="Arial"/>
                <a:ea typeface="Arial"/>
                <a:cs typeface="Arial"/>
                <a:sym typeface="Arial"/>
              </a:rPr>
              <a:t>değerlere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konsantre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olun</a:t>
            </a:r>
            <a:r>
              <a:rPr lang="en-US" sz="3111" dirty="0">
                <a:solidFill>
                  <a:srgbClr val="000000"/>
                </a:solidFill>
                <a:latin typeface="Arial"/>
                <a:ea typeface="Arial"/>
                <a:cs typeface="Arial"/>
                <a:sym typeface="Arial"/>
              </a:rPr>
              <a:t>.</a:t>
            </a:r>
          </a:p>
          <a:p>
            <a:endParaRPr lang="en-US" sz="2400"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Satışa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odaklanmayın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ürününüzün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müşterinin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ihtiyaçlarını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karşılamasına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odaklanın</a:t>
            </a:r>
            <a:r>
              <a:rPr lang="en-US" sz="3111" dirty="0">
                <a:solidFill>
                  <a:srgbClr val="000000"/>
                </a:solidFill>
                <a:latin typeface="Arial"/>
                <a:ea typeface="Arial"/>
                <a:cs typeface="Arial"/>
                <a:sym typeface="Arial"/>
              </a:rPr>
              <a:t>.</a:t>
            </a:r>
          </a:p>
          <a:p>
            <a:endParaRPr lang="en-US" sz="2800" dirty="0">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Eğer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bir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fayda</a:t>
            </a:r>
            <a:r>
              <a:rPr lang="en-US" sz="3111" dirty="0">
                <a:solidFill>
                  <a:srgbClr val="000000"/>
                </a:solidFill>
                <a:latin typeface="Arial"/>
                <a:ea typeface="Arial"/>
                <a:cs typeface="Arial"/>
                <a:sym typeface="Arial"/>
              </a:rPr>
              <a:t> / </a:t>
            </a:r>
            <a:r>
              <a:rPr lang="en-US" sz="3111" dirty="0" err="1">
                <a:solidFill>
                  <a:srgbClr val="000000"/>
                </a:solidFill>
                <a:latin typeface="Arial"/>
                <a:ea typeface="Arial"/>
                <a:cs typeface="Arial"/>
                <a:sym typeface="Arial"/>
              </a:rPr>
              <a:t>değer</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sunamıyorsanız</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rekabet</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edebilmek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için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fiyatı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yani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kârınızı</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düşürmek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zorunda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kalırsınız</a:t>
            </a:r>
            <a:r>
              <a:rPr lang="en-US" sz="3111" b="1" dirty="0">
                <a:solidFill>
                  <a:srgbClr val="000000"/>
                </a:solidFill>
                <a:latin typeface="Arial"/>
                <a:ea typeface="Arial"/>
                <a:cs typeface="Arial"/>
                <a:sym typeface="Arial"/>
              </a:rPr>
              <a:t>. </a:t>
            </a:r>
          </a:p>
          <a:p>
            <a:endParaRPr lang="en-US" sz="3111" b="1" u="sng" dirty="0">
              <a:solidFill>
                <a:srgbClr val="000000"/>
              </a:solidFill>
              <a:latin typeface="Arial"/>
              <a:ea typeface="Arial"/>
              <a:cs typeface="Arial"/>
              <a:sym typeface="Arial"/>
            </a:endParaRPr>
          </a:p>
        </p:txBody>
      </p:sp>
      <p:sp>
        <p:nvSpPr>
          <p:cNvPr id="74" name="Shape 74"/>
          <p:cNvSpPr/>
          <p:nvPr/>
        </p:nvSpPr>
        <p:spPr>
          <a:xfrm>
            <a:off x="762000" y="253975"/>
            <a:ext cx="8043324" cy="899574"/>
          </a:xfrm>
          <a:prstGeom prst="rect">
            <a:avLst/>
          </a:prstGeom>
          <a:blipFill>
            <a:blip r:embed="rId3"/>
            <a:stretch>
              <a:fillRect/>
            </a:stretch>
          </a:blipFill>
        </p:spPr>
      </p:sp>
      <p:sp>
        <p:nvSpPr>
          <p:cNvPr id="75" name="Shape 75"/>
          <p:cNvSpPr txBox="1"/>
          <p:nvPr/>
        </p:nvSpPr>
        <p:spPr>
          <a:xfrm>
            <a:off x="864300" y="305150"/>
            <a:ext cx="7914899" cy="871699"/>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Müşterinin gözünde ürününüzün değeri</a:t>
            </a:r>
          </a:p>
        </p:txBody>
      </p:sp>
    </p:spTree>
    <p:extLst>
      <p:ext uri="{BB962C8B-B14F-4D97-AF65-F5344CB8AC3E}">
        <p14:creationId xmlns:p14="http://schemas.microsoft.com/office/powerpoint/2010/main" val="1921116396"/>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p:nvPr/>
        </p:nvSpPr>
        <p:spPr>
          <a:xfrm>
            <a:off x="2794000" y="1289720"/>
            <a:ext cx="4318000" cy="3513650"/>
          </a:xfrm>
          <a:prstGeom prst="rect">
            <a:avLst/>
          </a:prstGeom>
          <a:blipFill>
            <a:blip r:embed="rId3"/>
            <a:stretch>
              <a:fillRect/>
            </a:stretch>
          </a:blipFill>
        </p:spPr>
      </p:sp>
      <p:sp>
        <p:nvSpPr>
          <p:cNvPr id="81" name="Shape 81"/>
          <p:cNvSpPr txBox="1"/>
          <p:nvPr/>
        </p:nvSpPr>
        <p:spPr>
          <a:xfrm>
            <a:off x="6370086" y="2945904"/>
            <a:ext cx="1734250" cy="481874"/>
          </a:xfrm>
          <a:prstGeom prst="rect">
            <a:avLst/>
          </a:prstGeom>
        </p:spPr>
        <p:txBody>
          <a:bodyPr lIns="38100" tIns="38100" rIns="38100" bIns="38100" anchor="t" anchorCtr="0">
            <a:noAutofit/>
          </a:bodyPr>
          <a:lstStyle/>
          <a:p>
            <a:pPr marL="0" marR="0" indent="0" algn="ctr">
              <a:lnSpc>
                <a:spcPct val="119791"/>
              </a:lnSpc>
              <a:spcBef>
                <a:spcPts val="0"/>
              </a:spcBef>
              <a:spcAft>
                <a:spcPts val="0"/>
              </a:spcAft>
              <a:buNone/>
            </a:pPr>
            <a:r>
              <a:rPr lang="en-US" sz="2666" b="1" dirty="0">
                <a:solidFill>
                  <a:srgbClr val="000000"/>
                </a:solidFill>
                <a:latin typeface="Arial"/>
                <a:ea typeface="Arial"/>
                <a:cs typeface="Arial"/>
                <a:sym typeface="Arial"/>
              </a:rPr>
              <a:t>DEĞER</a:t>
            </a:r>
          </a:p>
        </p:txBody>
      </p:sp>
      <p:sp>
        <p:nvSpPr>
          <p:cNvPr id="82" name="Shape 82"/>
          <p:cNvSpPr txBox="1"/>
          <p:nvPr/>
        </p:nvSpPr>
        <p:spPr>
          <a:xfrm>
            <a:off x="1795625" y="2657872"/>
            <a:ext cx="1734250" cy="481874"/>
          </a:xfrm>
          <a:prstGeom prst="rect">
            <a:avLst/>
          </a:prstGeom>
        </p:spPr>
        <p:txBody>
          <a:bodyPr lIns="38100" tIns="38100" rIns="38100" bIns="38100" anchor="t" anchorCtr="0">
            <a:noAutofit/>
          </a:bodyPr>
          <a:lstStyle/>
          <a:p>
            <a:pPr marL="0" marR="0" indent="0" algn="ctr">
              <a:lnSpc>
                <a:spcPct val="119791"/>
              </a:lnSpc>
              <a:spcBef>
                <a:spcPts val="0"/>
              </a:spcBef>
              <a:spcAft>
                <a:spcPts val="0"/>
              </a:spcAft>
              <a:buNone/>
            </a:pPr>
            <a:r>
              <a:rPr lang="en-US" sz="2666" b="1" dirty="0">
                <a:solidFill>
                  <a:srgbClr val="000000"/>
                </a:solidFill>
                <a:latin typeface="Arial"/>
                <a:ea typeface="Arial"/>
                <a:cs typeface="Arial"/>
                <a:sym typeface="Arial"/>
              </a:rPr>
              <a:t>FİYAT</a:t>
            </a:r>
          </a:p>
        </p:txBody>
      </p:sp>
      <p:sp>
        <p:nvSpPr>
          <p:cNvPr id="83" name="Shape 83"/>
          <p:cNvSpPr txBox="1"/>
          <p:nvPr/>
        </p:nvSpPr>
        <p:spPr>
          <a:xfrm>
            <a:off x="216025" y="4386064"/>
            <a:ext cx="9832527" cy="1152128"/>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2800" dirty="0" err="1">
                <a:solidFill>
                  <a:srgbClr val="000000"/>
                </a:solidFill>
                <a:latin typeface="Arial"/>
                <a:ea typeface="Arial"/>
                <a:cs typeface="Arial"/>
                <a:sym typeface="Arial"/>
              </a:rPr>
              <a:t>Müşterinin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belirli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bir</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ürünü</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seçme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nedeni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aslında</a:t>
            </a:r>
            <a:r>
              <a:rPr lang="en-US" sz="2800" dirty="0">
                <a:solidFill>
                  <a:srgbClr val="000000"/>
                </a:solidFill>
                <a:latin typeface="Arial"/>
                <a:ea typeface="Arial"/>
                <a:cs typeface="Arial"/>
                <a:sym typeface="Arial"/>
              </a:rPr>
              <a:t> o </a:t>
            </a:r>
            <a:r>
              <a:rPr lang="en-US" sz="2800" dirty="0" err="1">
                <a:solidFill>
                  <a:srgbClr val="000000"/>
                </a:solidFill>
                <a:latin typeface="Arial"/>
                <a:ea typeface="Arial"/>
                <a:cs typeface="Arial"/>
                <a:sym typeface="Arial"/>
              </a:rPr>
              <a:t>ürünün</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kendisi</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değil</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müşteriye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sunduğu</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farklılık</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ve</a:t>
            </a:r>
            <a:r>
              <a:rPr lang="en-US" sz="2800" dirty="0">
                <a:solidFill>
                  <a:srgbClr val="000000"/>
                </a:solidFill>
                <a:latin typeface="Arial"/>
                <a:ea typeface="Arial"/>
                <a:cs typeface="Arial"/>
                <a:sym typeface="Arial"/>
              </a:rPr>
              <a:t> </a:t>
            </a:r>
            <a:r>
              <a:rPr lang="en-US" sz="2800" dirty="0" err="1">
                <a:solidFill>
                  <a:srgbClr val="000000"/>
                </a:solidFill>
                <a:latin typeface="Arial"/>
                <a:ea typeface="Arial"/>
                <a:cs typeface="Arial"/>
                <a:sym typeface="Arial"/>
              </a:rPr>
              <a:t>faydadır</a:t>
            </a:r>
            <a:r>
              <a:rPr lang="en-US" sz="2800" dirty="0">
                <a:solidFill>
                  <a:srgbClr val="000000"/>
                </a:solidFill>
                <a:latin typeface="Arial"/>
                <a:ea typeface="Arial"/>
                <a:cs typeface="Arial"/>
                <a:sym typeface="Arial"/>
              </a:rPr>
              <a:t>.</a:t>
            </a:r>
          </a:p>
        </p:txBody>
      </p:sp>
      <p:sp>
        <p:nvSpPr>
          <p:cNvPr id="84" name="Shape 84"/>
          <p:cNvSpPr/>
          <p:nvPr/>
        </p:nvSpPr>
        <p:spPr>
          <a:xfrm>
            <a:off x="582075" y="243400"/>
            <a:ext cx="8487824" cy="698500"/>
          </a:xfrm>
          <a:prstGeom prst="rect">
            <a:avLst/>
          </a:prstGeom>
          <a:blipFill>
            <a:blip r:embed="rId4"/>
            <a:stretch>
              <a:fillRect/>
            </a:stretch>
          </a:blipFill>
        </p:spPr>
      </p:sp>
      <p:sp>
        <p:nvSpPr>
          <p:cNvPr id="85" name="Shape 85"/>
          <p:cNvSpPr txBox="1"/>
          <p:nvPr/>
        </p:nvSpPr>
        <p:spPr>
          <a:xfrm>
            <a:off x="700250" y="310425"/>
            <a:ext cx="8327650" cy="854868"/>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Fiyat – Değer Karşılaştırması</a:t>
            </a:r>
          </a:p>
        </p:txBody>
      </p:sp>
      <p:sp>
        <p:nvSpPr>
          <p:cNvPr id="2" name="Dikdörtgen 1"/>
          <p:cNvSpPr/>
          <p:nvPr/>
        </p:nvSpPr>
        <p:spPr>
          <a:xfrm>
            <a:off x="183456" y="5466184"/>
            <a:ext cx="9865096" cy="1983363"/>
          </a:xfrm>
          <a:prstGeom prst="rect">
            <a:avLst/>
          </a:prstGeom>
        </p:spPr>
        <p:txBody>
          <a:bodyPr wrap="square">
            <a:spAutoFit/>
          </a:bodyPr>
          <a:lstStyle/>
          <a:p>
            <a:pPr>
              <a:lnSpc>
                <a:spcPct val="112500"/>
              </a:lnSpc>
              <a:spcAft>
                <a:spcPts val="333"/>
              </a:spcAft>
            </a:pPr>
            <a:r>
              <a:rPr lang="en-US" sz="1800" dirty="0" err="1"/>
              <a:t>Müşteriye</a:t>
            </a:r>
            <a:r>
              <a:rPr lang="en-US" sz="1800" dirty="0"/>
              <a:t> </a:t>
            </a:r>
            <a:r>
              <a:rPr lang="en-US" sz="1800" dirty="0" err="1"/>
              <a:t>ürün</a:t>
            </a:r>
            <a:r>
              <a:rPr lang="en-US" sz="1800" dirty="0"/>
              <a:t> </a:t>
            </a:r>
            <a:r>
              <a:rPr lang="en-US" sz="1800" dirty="0" err="1"/>
              <a:t>değil</a:t>
            </a:r>
            <a:r>
              <a:rPr lang="en-US" sz="1800" dirty="0"/>
              <a:t> “</a:t>
            </a:r>
            <a:r>
              <a:rPr lang="en-US" sz="1800" dirty="0" err="1"/>
              <a:t>değer</a:t>
            </a:r>
            <a:r>
              <a:rPr lang="en-US" sz="1800" dirty="0"/>
              <a:t>” </a:t>
            </a:r>
            <a:r>
              <a:rPr lang="en-US" sz="1800" dirty="0" err="1"/>
              <a:t>sunmak</a:t>
            </a:r>
            <a:r>
              <a:rPr lang="en-US" sz="1800" dirty="0"/>
              <a:t> </a:t>
            </a:r>
            <a:r>
              <a:rPr lang="en-US" sz="1800" dirty="0" err="1"/>
              <a:t>gerekir</a:t>
            </a:r>
            <a:r>
              <a:rPr lang="en-US" sz="1800" dirty="0"/>
              <a:t>. </a:t>
            </a:r>
            <a:r>
              <a:rPr lang="en-US" sz="1800" dirty="0" err="1"/>
              <a:t>Çünkü</a:t>
            </a:r>
            <a:r>
              <a:rPr lang="en-US" sz="1800" dirty="0"/>
              <a:t> </a:t>
            </a:r>
            <a:r>
              <a:rPr lang="en-US" sz="1800" dirty="0" err="1"/>
              <a:t>müşterinin</a:t>
            </a:r>
            <a:r>
              <a:rPr lang="en-US" sz="1800" dirty="0"/>
              <a:t> </a:t>
            </a:r>
            <a:r>
              <a:rPr lang="en-US" sz="1800" dirty="0" err="1"/>
              <a:t>belirli</a:t>
            </a:r>
            <a:r>
              <a:rPr lang="en-US" sz="1800" dirty="0"/>
              <a:t> </a:t>
            </a:r>
            <a:r>
              <a:rPr lang="en-US" sz="1800" dirty="0" err="1"/>
              <a:t>bir</a:t>
            </a:r>
            <a:r>
              <a:rPr lang="en-US" sz="1800" dirty="0"/>
              <a:t> </a:t>
            </a:r>
            <a:r>
              <a:rPr lang="en-US" sz="1800" dirty="0" err="1"/>
              <a:t>ürünü</a:t>
            </a:r>
            <a:r>
              <a:rPr lang="en-US" sz="1800" dirty="0"/>
              <a:t> </a:t>
            </a:r>
            <a:r>
              <a:rPr lang="en-US" sz="1800" dirty="0" err="1"/>
              <a:t>seçme</a:t>
            </a:r>
            <a:r>
              <a:rPr lang="en-US" sz="1800" dirty="0"/>
              <a:t> </a:t>
            </a:r>
            <a:r>
              <a:rPr lang="en-US" sz="1800" dirty="0" err="1"/>
              <a:t>nedeni</a:t>
            </a:r>
            <a:r>
              <a:rPr lang="en-US" sz="1800" dirty="0"/>
              <a:t>, </a:t>
            </a:r>
            <a:r>
              <a:rPr lang="en-US" sz="1800" dirty="0" err="1"/>
              <a:t>aslında</a:t>
            </a:r>
            <a:r>
              <a:rPr lang="en-US" sz="1800" dirty="0"/>
              <a:t> o </a:t>
            </a:r>
            <a:r>
              <a:rPr lang="en-US" sz="1800" dirty="0" err="1"/>
              <a:t>ürünün</a:t>
            </a:r>
            <a:r>
              <a:rPr lang="en-US" sz="1800" dirty="0"/>
              <a:t> </a:t>
            </a:r>
            <a:r>
              <a:rPr lang="en-US" sz="1800" dirty="0" err="1"/>
              <a:t>kendisi</a:t>
            </a:r>
            <a:r>
              <a:rPr lang="en-US" sz="1800" dirty="0"/>
              <a:t> </a:t>
            </a:r>
            <a:r>
              <a:rPr lang="en-US" sz="1800" dirty="0" err="1"/>
              <a:t>değil</a:t>
            </a:r>
            <a:r>
              <a:rPr lang="en-US" sz="1800" dirty="0"/>
              <a:t>, </a:t>
            </a:r>
            <a:r>
              <a:rPr lang="en-US" sz="1800" dirty="0" err="1"/>
              <a:t>müşteriye</a:t>
            </a:r>
            <a:r>
              <a:rPr lang="en-US" sz="1800" dirty="0"/>
              <a:t> </a:t>
            </a:r>
            <a:r>
              <a:rPr lang="en-US" sz="1800" dirty="0" err="1"/>
              <a:t>sunduğu</a:t>
            </a:r>
            <a:r>
              <a:rPr lang="en-US" sz="1800" dirty="0"/>
              <a:t> </a:t>
            </a:r>
            <a:r>
              <a:rPr lang="en-US" sz="1800" dirty="0" err="1"/>
              <a:t>farklılık</a:t>
            </a:r>
            <a:r>
              <a:rPr lang="en-US" sz="1800" dirty="0"/>
              <a:t> </a:t>
            </a:r>
            <a:r>
              <a:rPr lang="en-US" sz="1800" dirty="0" err="1"/>
              <a:t>ve</a:t>
            </a:r>
            <a:r>
              <a:rPr lang="en-US" sz="1800" dirty="0"/>
              <a:t> </a:t>
            </a:r>
            <a:r>
              <a:rPr lang="en-US" sz="1800" dirty="0" err="1"/>
              <a:t>faydadır</a:t>
            </a:r>
            <a:r>
              <a:rPr lang="en-US" sz="1800" dirty="0"/>
              <a:t>. </a:t>
            </a:r>
            <a:r>
              <a:rPr lang="en-US" sz="1800" dirty="0" err="1"/>
              <a:t>Eğer</a:t>
            </a:r>
            <a:r>
              <a:rPr lang="en-US" sz="1800" dirty="0"/>
              <a:t> </a:t>
            </a:r>
            <a:r>
              <a:rPr lang="en-US" sz="1800" dirty="0" err="1"/>
              <a:t>naneli-fesleğenli</a:t>
            </a:r>
            <a:r>
              <a:rPr lang="en-US" sz="1800" dirty="0"/>
              <a:t> </a:t>
            </a:r>
            <a:r>
              <a:rPr lang="en-US" sz="1800" dirty="0" err="1"/>
              <a:t>salata</a:t>
            </a:r>
            <a:r>
              <a:rPr lang="en-US" sz="1800" dirty="0"/>
              <a:t> </a:t>
            </a:r>
            <a:r>
              <a:rPr lang="en-US" sz="1800" dirty="0" err="1"/>
              <a:t>sosu</a:t>
            </a:r>
            <a:r>
              <a:rPr lang="en-US" sz="1800" dirty="0"/>
              <a:t> </a:t>
            </a:r>
            <a:r>
              <a:rPr lang="en-US" sz="1800" dirty="0" err="1"/>
              <a:t>satıyorsanız</a:t>
            </a:r>
            <a:r>
              <a:rPr lang="en-US" sz="1800" dirty="0"/>
              <a:t>, </a:t>
            </a:r>
            <a:r>
              <a:rPr lang="en-US" sz="1800" dirty="0" err="1"/>
              <a:t>gerçekte</a:t>
            </a:r>
            <a:r>
              <a:rPr lang="en-US" sz="1800" dirty="0"/>
              <a:t> </a:t>
            </a:r>
            <a:r>
              <a:rPr lang="en-US" sz="1800" dirty="0" err="1"/>
              <a:t>sattığınız</a:t>
            </a:r>
            <a:r>
              <a:rPr lang="en-US" sz="1800" dirty="0"/>
              <a:t> </a:t>
            </a:r>
            <a:r>
              <a:rPr lang="en-US" sz="1800" dirty="0" err="1"/>
              <a:t>şey</a:t>
            </a:r>
            <a:r>
              <a:rPr lang="en-US" sz="1800" dirty="0"/>
              <a:t> </a:t>
            </a:r>
            <a:r>
              <a:rPr lang="en-US" sz="1800" dirty="0" err="1"/>
              <a:t>nane-fesleğen-zeytinyağı-limon</a:t>
            </a:r>
            <a:r>
              <a:rPr lang="en-US" sz="1800" dirty="0"/>
              <a:t> </a:t>
            </a:r>
            <a:r>
              <a:rPr lang="en-US" sz="1800" dirty="0" err="1"/>
              <a:t>karışımı</a:t>
            </a:r>
            <a:r>
              <a:rPr lang="en-US" sz="1800" dirty="0"/>
              <a:t> </a:t>
            </a:r>
            <a:r>
              <a:rPr lang="en-US" sz="1800" dirty="0" err="1"/>
              <a:t>değildir</a:t>
            </a:r>
            <a:r>
              <a:rPr lang="en-US" sz="1800" dirty="0"/>
              <a:t>. </a:t>
            </a:r>
            <a:r>
              <a:rPr lang="en-US" sz="1800" dirty="0" err="1"/>
              <a:t>Sattığınız</a:t>
            </a:r>
            <a:r>
              <a:rPr lang="en-US" sz="1800" dirty="0"/>
              <a:t> </a:t>
            </a:r>
            <a:r>
              <a:rPr lang="en-US" sz="1800" dirty="0" err="1"/>
              <a:t>şey</a:t>
            </a:r>
            <a:r>
              <a:rPr lang="en-US" sz="1800" dirty="0"/>
              <a:t> </a:t>
            </a:r>
            <a:r>
              <a:rPr lang="en-US" sz="1800" dirty="0" err="1"/>
              <a:t>sofrada</a:t>
            </a:r>
            <a:r>
              <a:rPr lang="en-US" sz="1800" dirty="0"/>
              <a:t> </a:t>
            </a:r>
            <a:r>
              <a:rPr lang="en-US" sz="1800" dirty="0" err="1"/>
              <a:t>farklı</a:t>
            </a:r>
            <a:r>
              <a:rPr lang="en-US" sz="1800" dirty="0"/>
              <a:t> </a:t>
            </a:r>
            <a:r>
              <a:rPr lang="en-US" sz="1800" dirty="0" err="1"/>
              <a:t>bir</a:t>
            </a:r>
            <a:r>
              <a:rPr lang="en-US" sz="1800" dirty="0"/>
              <a:t> </a:t>
            </a:r>
            <a:r>
              <a:rPr lang="en-US" sz="1800" dirty="0" err="1"/>
              <a:t>tattır</a:t>
            </a:r>
            <a:r>
              <a:rPr lang="en-US" sz="1800" dirty="0"/>
              <a:t>. </a:t>
            </a:r>
          </a:p>
          <a:p>
            <a:pPr>
              <a:lnSpc>
                <a:spcPct val="112500"/>
              </a:lnSpc>
              <a:spcAft>
                <a:spcPts val="333"/>
              </a:spcAft>
            </a:pPr>
            <a:r>
              <a:rPr lang="en-US" sz="1800" dirty="0" err="1"/>
              <a:t>Sunduğumuz</a:t>
            </a:r>
            <a:r>
              <a:rPr lang="en-US" sz="1800" dirty="0"/>
              <a:t> “</a:t>
            </a:r>
            <a:r>
              <a:rPr lang="en-US" sz="1800" dirty="0" err="1"/>
              <a:t>değer</a:t>
            </a:r>
            <a:r>
              <a:rPr lang="en-US" sz="1800" dirty="0"/>
              <a:t>” </a:t>
            </a:r>
            <a:r>
              <a:rPr lang="en-US" sz="1800" dirty="0" err="1"/>
              <a:t>veya</a:t>
            </a:r>
            <a:r>
              <a:rPr lang="en-US" sz="1800" dirty="0"/>
              <a:t> “</a:t>
            </a:r>
            <a:r>
              <a:rPr lang="en-US" sz="1800" dirty="0" err="1"/>
              <a:t>fayda</a:t>
            </a:r>
            <a:r>
              <a:rPr lang="en-US" sz="1800" dirty="0"/>
              <a:t>” </a:t>
            </a:r>
            <a:r>
              <a:rPr lang="en-US" sz="1800" dirty="0" err="1"/>
              <a:t>kişiye</a:t>
            </a:r>
            <a:r>
              <a:rPr lang="en-US" sz="1800" dirty="0"/>
              <a:t> </a:t>
            </a:r>
            <a:r>
              <a:rPr lang="en-US" sz="1800" dirty="0" err="1"/>
              <a:t>göre</a:t>
            </a:r>
            <a:r>
              <a:rPr lang="en-US" sz="1800" dirty="0"/>
              <a:t> </a:t>
            </a:r>
            <a:r>
              <a:rPr lang="en-US" sz="1800" dirty="0" err="1"/>
              <a:t>değişir</a:t>
            </a:r>
            <a:r>
              <a:rPr lang="en-US" sz="1800" dirty="0"/>
              <a:t>. </a:t>
            </a:r>
            <a:r>
              <a:rPr lang="en-US" sz="1800" dirty="0" err="1"/>
              <a:t>Biri</a:t>
            </a:r>
            <a:r>
              <a:rPr lang="en-US" sz="1800" dirty="0"/>
              <a:t> </a:t>
            </a:r>
            <a:r>
              <a:rPr lang="en-US" sz="1800" dirty="0" err="1"/>
              <a:t>sofrada</a:t>
            </a:r>
            <a:r>
              <a:rPr lang="en-US" sz="1800" dirty="0"/>
              <a:t> </a:t>
            </a:r>
            <a:r>
              <a:rPr lang="en-US" sz="1800" dirty="0" err="1"/>
              <a:t>farklı</a:t>
            </a:r>
            <a:r>
              <a:rPr lang="en-US" sz="1800" dirty="0"/>
              <a:t> </a:t>
            </a:r>
            <a:r>
              <a:rPr lang="en-US" sz="1800" dirty="0" err="1"/>
              <a:t>bir</a:t>
            </a:r>
            <a:r>
              <a:rPr lang="en-US" sz="1800" dirty="0"/>
              <a:t> tat </a:t>
            </a:r>
            <a:r>
              <a:rPr lang="en-US" sz="1800" dirty="0" err="1"/>
              <a:t>için</a:t>
            </a:r>
            <a:r>
              <a:rPr lang="en-US" sz="1800" dirty="0"/>
              <a:t> </a:t>
            </a:r>
            <a:r>
              <a:rPr lang="en-US" sz="1800" dirty="0" err="1"/>
              <a:t>alırken</a:t>
            </a:r>
            <a:r>
              <a:rPr lang="en-US" sz="1800" dirty="0"/>
              <a:t>, </a:t>
            </a:r>
            <a:r>
              <a:rPr lang="en-US" sz="1800" dirty="0" err="1"/>
              <a:t>diğeri</a:t>
            </a:r>
            <a:r>
              <a:rPr lang="en-US" sz="1800" dirty="0"/>
              <a:t> </a:t>
            </a:r>
            <a:r>
              <a:rPr lang="en-US" sz="1800" dirty="0" err="1"/>
              <a:t>misafirlerine</a:t>
            </a:r>
            <a:r>
              <a:rPr lang="en-US" sz="1800" dirty="0"/>
              <a:t> </a:t>
            </a:r>
            <a:r>
              <a:rPr lang="en-US" sz="1800" dirty="0" err="1"/>
              <a:t>hava</a:t>
            </a:r>
            <a:r>
              <a:rPr lang="en-US" sz="1800" dirty="0"/>
              <a:t> </a:t>
            </a:r>
            <a:r>
              <a:rPr lang="en-US" sz="1800" dirty="0" err="1"/>
              <a:t>atmak</a:t>
            </a:r>
            <a:r>
              <a:rPr lang="en-US" sz="1800" dirty="0"/>
              <a:t> </a:t>
            </a:r>
            <a:r>
              <a:rPr lang="en-US" sz="1800" dirty="0" err="1"/>
              <a:t>için</a:t>
            </a:r>
            <a:r>
              <a:rPr lang="en-US" sz="1800" dirty="0"/>
              <a:t> </a:t>
            </a:r>
            <a:r>
              <a:rPr lang="en-US" sz="1800" dirty="0" err="1"/>
              <a:t>alabilir</a:t>
            </a:r>
            <a:r>
              <a:rPr lang="en-US" sz="1800" dirty="0"/>
              <a:t>.. </a:t>
            </a:r>
          </a:p>
        </p:txBody>
      </p:sp>
    </p:spTree>
    <p:extLst>
      <p:ext uri="{BB962C8B-B14F-4D97-AF65-F5344CB8AC3E}">
        <p14:creationId xmlns:p14="http://schemas.microsoft.com/office/powerpoint/2010/main" val="597852475"/>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p:nvPr/>
        </p:nvSpPr>
        <p:spPr>
          <a:xfrm>
            <a:off x="762000" y="169325"/>
            <a:ext cx="8043324" cy="899574"/>
          </a:xfrm>
          <a:prstGeom prst="rect">
            <a:avLst/>
          </a:prstGeom>
          <a:blipFill>
            <a:blip r:embed="rId3"/>
            <a:stretch>
              <a:fillRect/>
            </a:stretch>
          </a:blipFill>
        </p:spPr>
      </p:sp>
      <p:sp>
        <p:nvSpPr>
          <p:cNvPr id="91" name="Shape 91"/>
          <p:cNvSpPr txBox="1">
            <a:spLocks noGrp="1"/>
          </p:cNvSpPr>
          <p:nvPr>
            <p:ph type="title"/>
          </p:nvPr>
        </p:nvSpPr>
        <p:spPr>
          <a:xfrm>
            <a:off x="864300" y="220475"/>
            <a:ext cx="7914899"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Satış için Çevre</a:t>
            </a:r>
          </a:p>
        </p:txBody>
      </p:sp>
      <p:sp>
        <p:nvSpPr>
          <p:cNvPr id="92" name="Shape 92"/>
          <p:cNvSpPr txBox="1"/>
          <p:nvPr/>
        </p:nvSpPr>
        <p:spPr>
          <a:xfrm>
            <a:off x="610300" y="1490475"/>
            <a:ext cx="8609875" cy="5893499"/>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dirty="0" err="1">
                <a:solidFill>
                  <a:srgbClr val="000000"/>
                </a:solidFill>
                <a:latin typeface="Arial"/>
                <a:ea typeface="Arial"/>
                <a:cs typeface="Arial"/>
                <a:sym typeface="Arial"/>
              </a:rPr>
              <a:t>İşinize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faydası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olabilecek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kişilerle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iletişim</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kurun</a:t>
            </a:r>
            <a:r>
              <a:rPr lang="en-US" sz="2666" dirty="0">
                <a:solidFill>
                  <a:srgbClr val="000000"/>
                </a:solidFill>
                <a:latin typeface="Arial"/>
                <a:ea typeface="Arial"/>
                <a:cs typeface="Arial"/>
                <a:sym typeface="Arial"/>
              </a:rPr>
              <a:t> , </a:t>
            </a:r>
          </a:p>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Çevreniz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gelişir</a:t>
            </a:r>
            <a:endParaRPr lang="en-US" sz="2666" dirty="0">
              <a:solidFill>
                <a:srgbClr val="000000"/>
              </a:solidFill>
              <a:latin typeface="Arial"/>
              <a:ea typeface="Arial"/>
              <a:cs typeface="Arial"/>
              <a:sym typeface="Arial"/>
            </a:endParaRPr>
          </a:p>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Satışlarınız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artar</a:t>
            </a:r>
            <a:endParaRPr lang="en-US" sz="2666" dirty="0">
              <a:solidFill>
                <a:srgbClr val="000000"/>
              </a:solidFill>
              <a:latin typeface="Arial"/>
              <a:ea typeface="Arial"/>
              <a:cs typeface="Arial"/>
              <a:sym typeface="Arial"/>
            </a:endParaRPr>
          </a:p>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Yeni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müşterilerle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tanışabilirsiniz</a:t>
            </a:r>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endParaRPr lang="en-US" sz="2666" dirty="0">
              <a:solidFill>
                <a:srgbClr val="000000"/>
              </a:solidFill>
              <a:latin typeface="Arial"/>
              <a:ea typeface="Arial"/>
              <a:cs typeface="Arial"/>
              <a:sym typeface="Arial"/>
            </a:endParaRPr>
          </a:p>
          <a:p>
            <a:pPr marL="0" marR="0" indent="0" algn="ctr">
              <a:lnSpc>
                <a:spcPct val="120089"/>
              </a:lnSpc>
              <a:spcBef>
                <a:spcPts val="0"/>
              </a:spcBef>
              <a:spcAft>
                <a:spcPts val="0"/>
              </a:spcAft>
              <a:buNone/>
            </a:pPr>
            <a:r>
              <a:rPr lang="en-US" sz="3111" b="1" dirty="0" err="1">
                <a:solidFill>
                  <a:srgbClr val="000000"/>
                </a:solidFill>
                <a:latin typeface="Arial"/>
                <a:ea typeface="Arial"/>
                <a:cs typeface="Arial"/>
                <a:sym typeface="Arial"/>
              </a:rPr>
              <a:t>Kimlerin</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sizi</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tanıdığı</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sizin</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kimi</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tanıdığınızdan</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daha</a:t>
            </a:r>
            <a:r>
              <a:rPr lang="en-US" sz="3111" b="1" dirty="0">
                <a:solidFill>
                  <a:srgbClr val="000000"/>
                </a:solidFill>
                <a:latin typeface="Arial"/>
                <a:ea typeface="Arial"/>
                <a:cs typeface="Arial"/>
                <a:sym typeface="Arial"/>
              </a:rPr>
              <a:t> </a:t>
            </a:r>
            <a:r>
              <a:rPr lang="en-US" sz="3111" b="1" dirty="0" err="1">
                <a:solidFill>
                  <a:srgbClr val="000000"/>
                </a:solidFill>
                <a:latin typeface="Arial"/>
                <a:ea typeface="Arial"/>
                <a:cs typeface="Arial"/>
                <a:sym typeface="Arial"/>
              </a:rPr>
              <a:t>önemlidir</a:t>
            </a:r>
            <a:r>
              <a:rPr lang="en-US" sz="3111" b="1" dirty="0">
                <a:solidFill>
                  <a:srgbClr val="000000"/>
                </a:solidFill>
                <a:latin typeface="Arial"/>
                <a:ea typeface="Arial"/>
                <a:cs typeface="Arial"/>
                <a:sym typeface="Arial"/>
              </a:rPr>
              <a:t>.</a:t>
            </a:r>
          </a:p>
        </p:txBody>
      </p:sp>
      <p:sp>
        <p:nvSpPr>
          <p:cNvPr id="93" name="Shape 93"/>
          <p:cNvSpPr/>
          <p:nvPr/>
        </p:nvSpPr>
        <p:spPr>
          <a:xfrm>
            <a:off x="5872088" y="3132650"/>
            <a:ext cx="4148650" cy="3111474"/>
          </a:xfrm>
          <a:prstGeom prst="rect">
            <a:avLst/>
          </a:prstGeom>
          <a:blipFill>
            <a:blip r:embed="rId4"/>
            <a:stretch>
              <a:fillRect/>
            </a:stretch>
          </a:blipFill>
        </p:spPr>
      </p:sp>
    </p:spTree>
    <p:extLst>
      <p:ext uri="{BB962C8B-B14F-4D97-AF65-F5344CB8AC3E}">
        <p14:creationId xmlns:p14="http://schemas.microsoft.com/office/powerpoint/2010/main" val="286941808"/>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p:nvPr/>
        </p:nvSpPr>
        <p:spPr>
          <a:xfrm>
            <a:off x="508000" y="201075"/>
            <a:ext cx="9228650" cy="899574"/>
          </a:xfrm>
          <a:prstGeom prst="rect">
            <a:avLst/>
          </a:prstGeom>
          <a:blipFill>
            <a:blip r:embed="rId3"/>
            <a:stretch>
              <a:fillRect/>
            </a:stretch>
          </a:blipFill>
        </p:spPr>
      </p:sp>
      <p:sp>
        <p:nvSpPr>
          <p:cNvPr id="99" name="Shape 99"/>
          <p:cNvSpPr txBox="1">
            <a:spLocks noGrp="1"/>
          </p:cNvSpPr>
          <p:nvPr>
            <p:ph type="title"/>
          </p:nvPr>
        </p:nvSpPr>
        <p:spPr>
          <a:xfrm>
            <a:off x="610300" y="253975"/>
            <a:ext cx="9100250" cy="871699"/>
          </a:xfrm>
          <a:prstGeom prst="rect">
            <a:avLst/>
          </a:prstGeom>
        </p:spPr>
        <p:txBody>
          <a:bodyPr lIns="38100" tIns="38100" rIns="38100" bIns="38100" anchor="ctr" anchorCtr="0">
            <a:noAutofit/>
          </a:bodyPr>
          <a:lstStyle/>
          <a:p>
            <a:pPr marL="0" marR="0" indent="0" algn="ctr">
              <a:lnSpc>
                <a:spcPct val="120138"/>
              </a:lnSpc>
              <a:spcBef>
                <a:spcPts val="0"/>
              </a:spcBef>
              <a:spcAft>
                <a:spcPts val="0"/>
              </a:spcAft>
              <a:buNone/>
            </a:pPr>
            <a:r>
              <a:rPr lang="en-US" sz="4000">
                <a:solidFill>
                  <a:srgbClr val="000000"/>
                </a:solidFill>
                <a:latin typeface="Arial"/>
                <a:ea typeface="Arial"/>
                <a:cs typeface="Arial"/>
                <a:sym typeface="Arial"/>
              </a:rPr>
              <a:t>Müşteri gözüyle ürün/servisi eleştirmek</a:t>
            </a:r>
          </a:p>
        </p:txBody>
      </p:sp>
      <p:sp>
        <p:nvSpPr>
          <p:cNvPr id="100" name="Shape 100"/>
          <p:cNvSpPr txBox="1"/>
          <p:nvPr/>
        </p:nvSpPr>
        <p:spPr>
          <a:xfrm>
            <a:off x="0" y="1289721"/>
            <a:ext cx="7168232" cy="3744416"/>
          </a:xfrm>
          <a:prstGeom prst="rect">
            <a:avLst/>
          </a:prstGeom>
        </p:spPr>
        <p:txBody>
          <a:bodyPr lIns="38100" tIns="38100" rIns="38100" bIns="38100" anchor="t" anchorCtr="0">
            <a:noAutofit/>
          </a:bodyPr>
          <a:lstStyle/>
          <a:p>
            <a:pPr marL="381000" marR="0" lvl="0" indent="-220133" algn="l">
              <a:lnSpc>
                <a:spcPct val="119791"/>
              </a:lnSpc>
              <a:spcBef>
                <a:spcPts val="0"/>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Ürününüzün</a:t>
            </a:r>
            <a:r>
              <a:rPr lang="en-US" sz="2666" dirty="0">
                <a:solidFill>
                  <a:srgbClr val="000000"/>
                </a:solidFill>
                <a:latin typeface="Arial"/>
                <a:ea typeface="Arial"/>
                <a:cs typeface="Arial"/>
                <a:sym typeface="Arial"/>
              </a:rPr>
              <a:t>/</a:t>
            </a:r>
            <a:r>
              <a:rPr lang="en-US" sz="2666" dirty="0" err="1">
                <a:solidFill>
                  <a:srgbClr val="000000"/>
                </a:solidFill>
                <a:latin typeface="Arial"/>
                <a:ea typeface="Arial"/>
                <a:cs typeface="Arial"/>
                <a:sym typeface="Arial"/>
              </a:rPr>
              <a:t>servisinizin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müşteriyi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memnun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etmeyebilecek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tarafları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var</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mı</a:t>
            </a:r>
            <a:r>
              <a:rPr lang="en-US" sz="2666" dirty="0">
                <a:solidFill>
                  <a:srgbClr val="000000"/>
                </a:solidFill>
                <a:latin typeface="Arial"/>
                <a:ea typeface="Arial"/>
                <a:cs typeface="Arial"/>
                <a:sym typeface="Arial"/>
              </a:rPr>
              <a:t>?</a:t>
            </a:r>
          </a:p>
          <a:p>
            <a:pPr marL="381000" marR="0" lvl="0" indent="-220133" algn="l">
              <a:lnSpc>
                <a:spcPct val="119791"/>
              </a:lnSpc>
              <a:spcBef>
                <a:spcPts val="719"/>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Nasıl</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azaltabilirsiniz</a:t>
            </a:r>
            <a:r>
              <a:rPr lang="en-US" sz="2666" dirty="0">
                <a:solidFill>
                  <a:srgbClr val="000000"/>
                </a:solidFill>
                <a:latin typeface="Arial"/>
                <a:ea typeface="Arial"/>
                <a:cs typeface="Arial"/>
                <a:sym typeface="Arial"/>
              </a:rPr>
              <a:t>.</a:t>
            </a:r>
          </a:p>
          <a:p>
            <a:pPr marL="381000" marR="0" lvl="0" indent="-220133" algn="l">
              <a:lnSpc>
                <a:spcPct val="119791"/>
              </a:lnSpc>
              <a:spcBef>
                <a:spcPts val="719"/>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Yok</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edemediğiniz</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riskleri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ürünün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sunduğu</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faydalarla</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karşılatırın</a:t>
            </a:r>
            <a:r>
              <a:rPr lang="en-US" sz="2666" dirty="0">
                <a:solidFill>
                  <a:srgbClr val="000000"/>
                </a:solidFill>
                <a:latin typeface="Arial"/>
                <a:ea typeface="Arial"/>
                <a:cs typeface="Arial"/>
                <a:sym typeface="Arial"/>
              </a:rPr>
              <a:t>. </a:t>
            </a:r>
          </a:p>
          <a:p>
            <a:pPr marL="381000" marR="0" lvl="0" indent="-220133" algn="l">
              <a:lnSpc>
                <a:spcPct val="119791"/>
              </a:lnSpc>
              <a:spcBef>
                <a:spcPts val="719"/>
              </a:spcBef>
              <a:spcAft>
                <a:spcPts val="0"/>
              </a:spcAft>
              <a:buClr>
                <a:srgbClr val="000000"/>
              </a:buClr>
              <a:buSzPct val="164609"/>
              <a:buFont typeface="Arial"/>
              <a:buChar char="•"/>
            </a:pPr>
            <a:r>
              <a:rPr lang="en-US" sz="2666" dirty="0" err="1">
                <a:solidFill>
                  <a:srgbClr val="000000"/>
                </a:solidFill>
                <a:latin typeface="Arial"/>
                <a:ea typeface="Arial"/>
                <a:cs typeface="Arial"/>
                <a:sym typeface="Arial"/>
              </a:rPr>
              <a:t>Müşterinin</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riskleri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ve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faydaları</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birlikte</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değerlendirmesini</a:t>
            </a:r>
            <a:r>
              <a:rPr lang="en-US" sz="2666" dirty="0">
                <a:solidFill>
                  <a:srgbClr val="000000"/>
                </a:solidFill>
                <a:latin typeface="Arial"/>
                <a:ea typeface="Arial"/>
                <a:cs typeface="Arial"/>
                <a:sym typeface="Arial"/>
              </a:rPr>
              <a:t> </a:t>
            </a:r>
            <a:r>
              <a:rPr lang="en-US" sz="2666" dirty="0" err="1">
                <a:solidFill>
                  <a:srgbClr val="000000"/>
                </a:solidFill>
                <a:latin typeface="Arial"/>
                <a:ea typeface="Arial"/>
                <a:cs typeface="Arial"/>
                <a:sym typeface="Arial"/>
              </a:rPr>
              <a:t>sağlayın</a:t>
            </a:r>
            <a:r>
              <a:rPr lang="en-US" sz="2666" dirty="0">
                <a:solidFill>
                  <a:srgbClr val="000000"/>
                </a:solidFill>
                <a:latin typeface="Arial"/>
                <a:ea typeface="Arial"/>
                <a:cs typeface="Arial"/>
                <a:sym typeface="Arial"/>
              </a:rPr>
              <a:t>. </a:t>
            </a:r>
          </a:p>
        </p:txBody>
      </p:sp>
      <p:sp>
        <p:nvSpPr>
          <p:cNvPr id="101" name="Shape 101"/>
          <p:cNvSpPr/>
          <p:nvPr/>
        </p:nvSpPr>
        <p:spPr>
          <a:xfrm>
            <a:off x="6808192" y="1361728"/>
            <a:ext cx="3312368" cy="3960440"/>
          </a:xfrm>
          <a:prstGeom prst="rect">
            <a:avLst/>
          </a:prstGeom>
          <a:blipFill>
            <a:blip r:embed="rId4"/>
            <a:stretch>
              <a:fillRect/>
            </a:stretch>
          </a:blipFill>
        </p:spPr>
      </p:sp>
      <p:sp>
        <p:nvSpPr>
          <p:cNvPr id="2" name="Dikdörtgen 1"/>
          <p:cNvSpPr/>
          <p:nvPr/>
        </p:nvSpPr>
        <p:spPr>
          <a:xfrm>
            <a:off x="111448" y="5159334"/>
            <a:ext cx="9793088" cy="2179058"/>
          </a:xfrm>
          <a:prstGeom prst="rect">
            <a:avLst/>
          </a:prstGeom>
        </p:spPr>
        <p:txBody>
          <a:bodyPr wrap="square">
            <a:spAutoFit/>
          </a:bodyPr>
          <a:lstStyle/>
          <a:p>
            <a:pPr>
              <a:lnSpc>
                <a:spcPct val="112500"/>
              </a:lnSpc>
              <a:spcAft>
                <a:spcPts val="333"/>
              </a:spcAft>
            </a:pPr>
            <a:r>
              <a:rPr lang="en-US" sz="2000" dirty="0" err="1"/>
              <a:t>Burada</a:t>
            </a:r>
            <a:r>
              <a:rPr lang="en-US" sz="2000" dirty="0"/>
              <a:t> </a:t>
            </a:r>
            <a:r>
              <a:rPr lang="en-US" sz="2000" dirty="0" err="1"/>
              <a:t>geçen</a:t>
            </a:r>
            <a:r>
              <a:rPr lang="en-US" sz="2000" dirty="0"/>
              <a:t> risk, </a:t>
            </a:r>
            <a:r>
              <a:rPr lang="en-US" sz="2000" dirty="0" err="1"/>
              <a:t>katılımcılara</a:t>
            </a:r>
            <a:r>
              <a:rPr lang="en-US" sz="2000" dirty="0"/>
              <a:t> </a:t>
            </a:r>
            <a:r>
              <a:rPr lang="en-US" sz="2000" dirty="0" err="1"/>
              <a:t>sağlık</a:t>
            </a:r>
            <a:r>
              <a:rPr lang="en-US" sz="2000" dirty="0"/>
              <a:t> </a:t>
            </a:r>
            <a:r>
              <a:rPr lang="en-US" sz="2000" dirty="0" err="1"/>
              <a:t>riski</a:t>
            </a:r>
            <a:r>
              <a:rPr lang="en-US" sz="2000" dirty="0"/>
              <a:t>, </a:t>
            </a:r>
            <a:r>
              <a:rPr lang="en-US" sz="2000" dirty="0" err="1"/>
              <a:t>yasadışı</a:t>
            </a:r>
            <a:r>
              <a:rPr lang="en-US" sz="2000" dirty="0"/>
              <a:t> </a:t>
            </a:r>
            <a:r>
              <a:rPr lang="en-US" sz="2000" dirty="0" err="1"/>
              <a:t>olma</a:t>
            </a:r>
            <a:r>
              <a:rPr lang="en-US" sz="2000" dirty="0"/>
              <a:t> </a:t>
            </a:r>
            <a:r>
              <a:rPr lang="en-US" sz="2000" dirty="0" err="1"/>
              <a:t>riski</a:t>
            </a:r>
            <a:r>
              <a:rPr lang="en-US" sz="2000" dirty="0"/>
              <a:t> </a:t>
            </a:r>
            <a:r>
              <a:rPr lang="en-US" sz="2000" dirty="0" err="1"/>
              <a:t>gibi</a:t>
            </a:r>
            <a:r>
              <a:rPr lang="en-US" sz="2000" dirty="0"/>
              <a:t> </a:t>
            </a:r>
            <a:r>
              <a:rPr lang="en-US" sz="2000" dirty="0" err="1"/>
              <a:t>çağrışıml</a:t>
            </a:r>
            <a:r>
              <a:rPr lang="tr-TR" sz="2000" dirty="0"/>
              <a:t>a</a:t>
            </a:r>
            <a:r>
              <a:rPr lang="en-US" sz="2000" dirty="0"/>
              <a:t>r </a:t>
            </a:r>
            <a:r>
              <a:rPr lang="en-US" sz="2000" dirty="0" err="1"/>
              <a:t>yapacaktır</a:t>
            </a:r>
            <a:r>
              <a:rPr lang="en-US" sz="2000" dirty="0"/>
              <a:t>. Risk </a:t>
            </a:r>
            <a:r>
              <a:rPr lang="en-US" sz="2000" dirty="0" err="1"/>
              <a:t>kelimesiyle</a:t>
            </a:r>
            <a:r>
              <a:rPr lang="en-US" sz="2000" dirty="0"/>
              <a:t> </a:t>
            </a:r>
            <a:r>
              <a:rPr lang="en-US" sz="2000" dirty="0" err="1"/>
              <a:t>kastedilenin</a:t>
            </a:r>
            <a:r>
              <a:rPr lang="en-US" sz="2000" dirty="0"/>
              <a:t> </a:t>
            </a:r>
            <a:r>
              <a:rPr lang="en-US" sz="2000" dirty="0" err="1"/>
              <a:t>bu</a:t>
            </a:r>
            <a:r>
              <a:rPr lang="en-US" sz="2000" dirty="0"/>
              <a:t> </a:t>
            </a:r>
            <a:r>
              <a:rPr lang="tr-TR" sz="2000" dirty="0"/>
              <a:t>değildir</a:t>
            </a:r>
            <a:r>
              <a:rPr lang="en-US" sz="2000" dirty="0"/>
              <a:t>. </a:t>
            </a:r>
            <a:r>
              <a:rPr lang="en-US" sz="2000" dirty="0" err="1"/>
              <a:t>Ürün</a:t>
            </a:r>
            <a:r>
              <a:rPr lang="en-US" sz="2000" dirty="0"/>
              <a:t>/</a:t>
            </a:r>
            <a:r>
              <a:rPr lang="en-US" sz="2000" dirty="0" err="1"/>
              <a:t>hizmet</a:t>
            </a:r>
            <a:r>
              <a:rPr lang="en-US" sz="2000" dirty="0"/>
              <a:t> </a:t>
            </a:r>
            <a:r>
              <a:rPr lang="en-US" sz="2000" dirty="0" err="1"/>
              <a:t>hangi</a:t>
            </a:r>
            <a:r>
              <a:rPr lang="en-US" sz="2000" dirty="0"/>
              <a:t> </a:t>
            </a:r>
            <a:r>
              <a:rPr lang="en-US" sz="2000" dirty="0" err="1"/>
              <a:t>ihtiyacı</a:t>
            </a:r>
            <a:r>
              <a:rPr lang="en-US" sz="2000" dirty="0"/>
              <a:t> </a:t>
            </a:r>
            <a:r>
              <a:rPr lang="en-US" sz="2000" dirty="0" err="1"/>
              <a:t>veya</a:t>
            </a:r>
            <a:r>
              <a:rPr lang="en-US" sz="2000" dirty="0"/>
              <a:t> </a:t>
            </a:r>
            <a:r>
              <a:rPr lang="en-US" sz="2000" dirty="0" err="1"/>
              <a:t>sorunu</a:t>
            </a:r>
            <a:r>
              <a:rPr lang="en-US" sz="2000" dirty="0"/>
              <a:t> </a:t>
            </a:r>
            <a:r>
              <a:rPr lang="en-US" sz="2000" dirty="0" err="1"/>
              <a:t>gidermek</a:t>
            </a:r>
            <a:r>
              <a:rPr lang="en-US" sz="2000" dirty="0"/>
              <a:t> </a:t>
            </a:r>
            <a:r>
              <a:rPr lang="en-US" sz="2000" dirty="0" err="1"/>
              <a:t>için</a:t>
            </a:r>
            <a:r>
              <a:rPr lang="en-US" sz="2000" dirty="0"/>
              <a:t> </a:t>
            </a:r>
            <a:r>
              <a:rPr lang="en-US" sz="2000" dirty="0" err="1"/>
              <a:t>alınıyorsa</a:t>
            </a:r>
            <a:r>
              <a:rPr lang="en-US" sz="2000" dirty="0"/>
              <a:t>, </a:t>
            </a:r>
            <a:r>
              <a:rPr lang="en-US" sz="2000" dirty="0" err="1"/>
              <a:t>bu</a:t>
            </a:r>
            <a:r>
              <a:rPr lang="en-US" sz="2000" dirty="0"/>
              <a:t> </a:t>
            </a:r>
            <a:r>
              <a:rPr lang="en-US" sz="2000" dirty="0" err="1"/>
              <a:t>satınalmadaki</a:t>
            </a:r>
            <a:r>
              <a:rPr lang="en-US" sz="2000" dirty="0"/>
              <a:t> risk, </a:t>
            </a:r>
            <a:r>
              <a:rPr lang="en-US" sz="2000" dirty="0" err="1"/>
              <a:t>bu</a:t>
            </a:r>
            <a:r>
              <a:rPr lang="en-US" sz="2000" dirty="0"/>
              <a:t> </a:t>
            </a:r>
            <a:r>
              <a:rPr lang="en-US" sz="2000" dirty="0" err="1"/>
              <a:t>ihtiyacın</a:t>
            </a:r>
            <a:r>
              <a:rPr lang="en-US" sz="2000" dirty="0"/>
              <a:t> </a:t>
            </a:r>
            <a:r>
              <a:rPr lang="en-US" sz="2000" dirty="0" err="1"/>
              <a:t>giderilememesidir</a:t>
            </a:r>
            <a:r>
              <a:rPr lang="en-US" sz="2000" dirty="0"/>
              <a:t>. </a:t>
            </a:r>
            <a:r>
              <a:rPr lang="tr-TR" sz="2000" dirty="0"/>
              <a:t>Örnek: </a:t>
            </a:r>
            <a:r>
              <a:rPr lang="en-US" sz="2000" dirty="0" err="1"/>
              <a:t>Bir</a:t>
            </a:r>
            <a:r>
              <a:rPr lang="en-US" sz="2000" dirty="0"/>
              <a:t> </a:t>
            </a:r>
            <a:r>
              <a:rPr lang="en-US" sz="2000" dirty="0" err="1"/>
              <a:t>fular</a:t>
            </a:r>
            <a:r>
              <a:rPr lang="en-US" sz="2000" dirty="0"/>
              <a:t> </a:t>
            </a:r>
            <a:r>
              <a:rPr lang="en-US" sz="2000" dirty="0" err="1"/>
              <a:t>almanın</a:t>
            </a:r>
            <a:r>
              <a:rPr lang="en-US" sz="2000" dirty="0"/>
              <a:t> </a:t>
            </a:r>
            <a:r>
              <a:rPr lang="en-US" sz="2000" dirty="0" err="1"/>
              <a:t>riski</a:t>
            </a:r>
            <a:r>
              <a:rPr lang="en-US" sz="2000" dirty="0"/>
              <a:t> </a:t>
            </a:r>
            <a:r>
              <a:rPr lang="en-US" sz="2000" dirty="0" err="1"/>
              <a:t>nedir</a:t>
            </a:r>
            <a:r>
              <a:rPr lang="en-US" sz="2000" dirty="0"/>
              <a:t>? </a:t>
            </a:r>
            <a:r>
              <a:rPr lang="en-US" sz="2000" dirty="0" err="1"/>
              <a:t>Hediye</a:t>
            </a:r>
            <a:r>
              <a:rPr lang="en-US" sz="2000" dirty="0"/>
              <a:t> </a:t>
            </a:r>
            <a:r>
              <a:rPr lang="en-US" sz="2000" dirty="0" err="1"/>
              <a:t>olarak</a:t>
            </a:r>
            <a:r>
              <a:rPr lang="en-US" sz="2000" dirty="0"/>
              <a:t> </a:t>
            </a:r>
            <a:r>
              <a:rPr lang="en-US" sz="2000" dirty="0" err="1"/>
              <a:t>alınıyorsa</a:t>
            </a:r>
            <a:r>
              <a:rPr lang="en-US" sz="2000" dirty="0"/>
              <a:t>, </a:t>
            </a:r>
            <a:r>
              <a:rPr lang="en-US" sz="2000" dirty="0" err="1"/>
              <a:t>hediyenin</a:t>
            </a:r>
            <a:r>
              <a:rPr lang="en-US" sz="2000" dirty="0"/>
              <a:t> </a:t>
            </a:r>
            <a:r>
              <a:rPr lang="en-US" sz="2000" dirty="0" err="1"/>
              <a:t>beğenilmemesi</a:t>
            </a:r>
            <a:r>
              <a:rPr lang="en-US" sz="2000" dirty="0"/>
              <a:t>... </a:t>
            </a:r>
            <a:r>
              <a:rPr lang="en-US" sz="2000" dirty="0" err="1"/>
              <a:t>Bir</a:t>
            </a:r>
            <a:r>
              <a:rPr lang="en-US" sz="2000" dirty="0"/>
              <a:t> </a:t>
            </a:r>
            <a:r>
              <a:rPr lang="en-US" sz="2000" dirty="0" err="1"/>
              <a:t>elbiseyle</a:t>
            </a:r>
            <a:r>
              <a:rPr lang="en-US" sz="2000" dirty="0"/>
              <a:t> </a:t>
            </a:r>
            <a:r>
              <a:rPr lang="en-US" sz="2000" dirty="0" err="1"/>
              <a:t>birlikte</a:t>
            </a:r>
            <a:r>
              <a:rPr lang="en-US" sz="2000" dirty="0"/>
              <a:t> </a:t>
            </a:r>
            <a:r>
              <a:rPr lang="en-US" sz="2000" dirty="0" err="1"/>
              <a:t>kullanmak</a:t>
            </a:r>
            <a:r>
              <a:rPr lang="en-US" sz="2000" dirty="0"/>
              <a:t> </a:t>
            </a:r>
            <a:r>
              <a:rPr lang="en-US" sz="2000" dirty="0" err="1"/>
              <a:t>için</a:t>
            </a:r>
            <a:r>
              <a:rPr lang="en-US" sz="2000" dirty="0"/>
              <a:t> </a:t>
            </a:r>
            <a:r>
              <a:rPr lang="en-US" sz="2000" dirty="0" err="1"/>
              <a:t>alınıyorsa</a:t>
            </a:r>
            <a:r>
              <a:rPr lang="en-US" sz="2000" dirty="0"/>
              <a:t>, </a:t>
            </a:r>
            <a:r>
              <a:rPr lang="en-US" sz="2000" dirty="0" err="1"/>
              <a:t>renginin</a:t>
            </a:r>
            <a:r>
              <a:rPr lang="en-US" sz="2000" dirty="0"/>
              <a:t> </a:t>
            </a:r>
            <a:r>
              <a:rPr lang="en-US" sz="2000" dirty="0" err="1"/>
              <a:t>uymaması</a:t>
            </a:r>
            <a:r>
              <a:rPr lang="en-US" sz="2000" dirty="0"/>
              <a:t> </a:t>
            </a:r>
            <a:r>
              <a:rPr lang="en-US" sz="2000" dirty="0" err="1"/>
              <a:t>v.b</a:t>
            </a:r>
            <a:r>
              <a:rPr lang="en-US" sz="2000" dirty="0"/>
              <a:t>. </a:t>
            </a:r>
          </a:p>
        </p:txBody>
      </p:sp>
    </p:spTree>
    <p:extLst>
      <p:ext uri="{BB962C8B-B14F-4D97-AF65-F5344CB8AC3E}">
        <p14:creationId xmlns:p14="http://schemas.microsoft.com/office/powerpoint/2010/main" val="1180104885"/>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254000" y="169325"/>
            <a:ext cx="9482649" cy="1015974"/>
          </a:xfrm>
          <a:prstGeom prst="rect">
            <a:avLst/>
          </a:prstGeom>
          <a:blipFill>
            <a:blip r:embed="rId3"/>
            <a:stretch>
              <a:fillRect/>
            </a:stretch>
          </a:blipFill>
        </p:spPr>
      </p:sp>
      <p:sp>
        <p:nvSpPr>
          <p:cNvPr id="107" name="Shape 107"/>
          <p:cNvSpPr txBox="1">
            <a:spLocks noGrp="1"/>
          </p:cNvSpPr>
          <p:nvPr>
            <p:ph type="title"/>
          </p:nvPr>
        </p:nvSpPr>
        <p:spPr>
          <a:xfrm>
            <a:off x="356300" y="220475"/>
            <a:ext cx="9354249" cy="989874"/>
          </a:xfrm>
          <a:prstGeom prst="rect">
            <a:avLst/>
          </a:prstGeom>
        </p:spPr>
        <p:txBody>
          <a:bodyPr lIns="38100" tIns="38100" rIns="38100" bIns="38100" anchor="ctr" anchorCtr="0">
            <a:noAutofit/>
          </a:bodyPr>
          <a:lstStyle/>
          <a:p>
            <a:pPr marL="0" marR="0" indent="0" algn="ctr">
              <a:lnSpc>
                <a:spcPct val="119921"/>
              </a:lnSpc>
              <a:spcBef>
                <a:spcPts val="0"/>
              </a:spcBef>
              <a:spcAft>
                <a:spcPts val="0"/>
              </a:spcAft>
              <a:buNone/>
            </a:pPr>
            <a:r>
              <a:rPr lang="en-US" sz="3555">
                <a:solidFill>
                  <a:srgbClr val="000000"/>
                </a:solidFill>
                <a:latin typeface="Arial"/>
                <a:ea typeface="Arial"/>
                <a:cs typeface="Arial"/>
                <a:sym typeface="Arial"/>
              </a:rPr>
              <a:t>Hangisi daha iyi satar : Ürün mü müşteri mi?</a:t>
            </a:r>
            <a:r>
              <a:rPr lang="en-US" sz="3999">
                <a:solidFill>
                  <a:srgbClr val="000000"/>
                </a:solidFill>
                <a:latin typeface="Arial"/>
                <a:ea typeface="Arial"/>
                <a:cs typeface="Arial"/>
                <a:sym typeface="Arial"/>
              </a:rPr>
              <a:t> </a:t>
            </a:r>
          </a:p>
        </p:txBody>
      </p:sp>
      <p:sp>
        <p:nvSpPr>
          <p:cNvPr id="108" name="Shape 108"/>
          <p:cNvSpPr txBox="1"/>
          <p:nvPr/>
        </p:nvSpPr>
        <p:spPr>
          <a:xfrm>
            <a:off x="440950" y="1659800"/>
            <a:ext cx="4612899" cy="4538825"/>
          </a:xfrm>
          <a:prstGeom prst="rect">
            <a:avLst/>
          </a:prstGeom>
        </p:spPr>
        <p:txBody>
          <a:bodyPr lIns="38100" tIns="38100" rIns="38100" bIns="38100" anchor="t" anchorCtr="0">
            <a:noAutofit/>
          </a:bodyPr>
          <a:lstStyle/>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Ürünü daha önce kullanmış olan müşterilerin sözleri, ürünle ilgili anlattığımız herşeyden daha etkilidir. </a:t>
            </a:r>
          </a:p>
          <a:p>
            <a:endParaRPr lang="en-US" sz="2666">
              <a:solidFill>
                <a:srgbClr val="000000"/>
              </a:solidFill>
              <a:latin typeface="Arial"/>
              <a:ea typeface="Arial"/>
              <a:cs typeface="Arial"/>
              <a:sym typeface="Arial"/>
            </a:endParaRPr>
          </a:p>
          <a:p>
            <a:pPr marL="0" marR="0" indent="0" algn="l">
              <a:lnSpc>
                <a:spcPct val="119791"/>
              </a:lnSpc>
              <a:spcBef>
                <a:spcPts val="0"/>
              </a:spcBef>
              <a:spcAft>
                <a:spcPts val="0"/>
              </a:spcAft>
              <a:buNone/>
            </a:pPr>
            <a:r>
              <a:rPr lang="en-US" sz="2666">
                <a:solidFill>
                  <a:srgbClr val="000000"/>
                </a:solidFill>
                <a:latin typeface="Arial"/>
                <a:ea typeface="Arial"/>
                <a:cs typeface="Arial"/>
                <a:sym typeface="Arial"/>
              </a:rPr>
              <a:t>Reklam, şirketinizi, müşterinin sözleri ise ürünü tanıtır. </a:t>
            </a:r>
          </a:p>
          <a:p>
            <a:endParaRPr lang="en-US" sz="2666">
              <a:solidFill>
                <a:srgbClr val="000000"/>
              </a:solidFill>
              <a:latin typeface="Arial"/>
              <a:ea typeface="Arial"/>
              <a:cs typeface="Arial"/>
              <a:sym typeface="Arial"/>
            </a:endParaRPr>
          </a:p>
          <a:p>
            <a:pPr marL="0" marR="0" indent="0" algn="ctr">
              <a:lnSpc>
                <a:spcPct val="119791"/>
              </a:lnSpc>
              <a:spcBef>
                <a:spcPts val="0"/>
              </a:spcBef>
              <a:spcAft>
                <a:spcPts val="0"/>
              </a:spcAft>
              <a:buNone/>
            </a:pPr>
            <a:r>
              <a:rPr lang="en-US" sz="2666" b="1">
                <a:solidFill>
                  <a:srgbClr val="000000"/>
                </a:solidFill>
                <a:latin typeface="Arial"/>
                <a:ea typeface="Arial"/>
                <a:cs typeface="Arial"/>
                <a:sym typeface="Arial"/>
              </a:rPr>
              <a:t>En iyi satış elemanınız mutlu bir müşteridir. </a:t>
            </a:r>
          </a:p>
        </p:txBody>
      </p:sp>
      <p:sp>
        <p:nvSpPr>
          <p:cNvPr id="109" name="Shape 109"/>
          <p:cNvSpPr/>
          <p:nvPr/>
        </p:nvSpPr>
        <p:spPr>
          <a:xfrm>
            <a:off x="5926650" y="1862650"/>
            <a:ext cx="3344324" cy="4148650"/>
          </a:xfrm>
          <a:prstGeom prst="rect">
            <a:avLst/>
          </a:prstGeom>
          <a:blipFill>
            <a:blip r:embed="rId4"/>
            <a:stretch>
              <a:fillRect/>
            </a:stretch>
          </a:blipFill>
        </p:spPr>
      </p:sp>
    </p:spTree>
    <p:extLst>
      <p:ext uri="{BB962C8B-B14F-4D97-AF65-F5344CB8AC3E}">
        <p14:creationId xmlns:p14="http://schemas.microsoft.com/office/powerpoint/2010/main" val="4160458348"/>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p:nvPr/>
        </p:nvSpPr>
        <p:spPr>
          <a:xfrm>
            <a:off x="508000" y="169325"/>
            <a:ext cx="8043324" cy="899574"/>
          </a:xfrm>
          <a:prstGeom prst="rect">
            <a:avLst/>
          </a:prstGeom>
          <a:blipFill>
            <a:blip r:embed="rId3"/>
            <a:stretch>
              <a:fillRect/>
            </a:stretch>
          </a:blipFill>
        </p:spPr>
      </p:sp>
      <p:sp>
        <p:nvSpPr>
          <p:cNvPr id="115" name="Shape 115"/>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Önce Müşteri...</a:t>
            </a:r>
          </a:p>
        </p:txBody>
      </p:sp>
      <p:sp>
        <p:nvSpPr>
          <p:cNvPr id="116" name="Shape 116"/>
          <p:cNvSpPr txBox="1"/>
          <p:nvPr/>
        </p:nvSpPr>
        <p:spPr>
          <a:xfrm>
            <a:off x="610300" y="1405800"/>
            <a:ext cx="5544250" cy="5770024"/>
          </a:xfrm>
          <a:prstGeom prst="rect">
            <a:avLst/>
          </a:prstGeom>
        </p:spPr>
        <p:txBody>
          <a:bodyPr lIns="38100" tIns="38100" rIns="38100" bIns="38100" anchor="t" anchorCtr="0">
            <a:noAutofit/>
          </a:bodyPr>
          <a:lstStyle/>
          <a:p>
            <a:pPr marL="381000" marR="0" lvl="0" indent="-248355" algn="l">
              <a:lnSpc>
                <a:spcPct val="120089"/>
              </a:lnSpc>
              <a:spcBef>
                <a:spcPts val="0"/>
              </a:spcBef>
              <a:spcAft>
                <a:spcPts val="0"/>
              </a:spcAft>
              <a:buClr>
                <a:srgbClr val="000000"/>
              </a:buClr>
              <a:buSzPct val="167264"/>
              <a:buFont typeface="Arial"/>
              <a:buChar char="•"/>
            </a:pPr>
            <a:r>
              <a:rPr lang="en-US" sz="3111">
                <a:solidFill>
                  <a:srgbClr val="000000"/>
                </a:solidFill>
                <a:latin typeface="Arial"/>
                <a:ea typeface="Arial"/>
                <a:cs typeface="Arial"/>
                <a:sym typeface="Arial"/>
              </a:rPr>
              <a:t>Müşterinizi sizin ürününüze yönlendiren duygusal motivasyonu bulun. </a:t>
            </a:r>
          </a:p>
          <a:p>
            <a:endParaRPr lang="en-US" sz="3111">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a:solidFill>
                  <a:srgbClr val="000000"/>
                </a:solidFill>
                <a:latin typeface="Arial"/>
                <a:ea typeface="Arial"/>
                <a:cs typeface="Arial"/>
                <a:sym typeface="Arial"/>
              </a:rPr>
              <a:t>Müşterinin ihtiyaçlarına odaklanın.</a:t>
            </a:r>
          </a:p>
          <a:p>
            <a:pPr marL="381000" marR="0" lvl="0" indent="-248355" algn="l">
              <a:lnSpc>
                <a:spcPct val="120089"/>
              </a:lnSpc>
              <a:spcBef>
                <a:spcPts val="0"/>
              </a:spcBef>
              <a:spcAft>
                <a:spcPts val="0"/>
              </a:spcAft>
              <a:buClr>
                <a:srgbClr val="000000"/>
              </a:buClr>
              <a:buSzPct val="167264"/>
              <a:buFont typeface="Arial"/>
              <a:buChar char="•"/>
            </a:pPr>
            <a:r>
              <a:rPr lang="en-US" sz="3111">
                <a:solidFill>
                  <a:srgbClr val="000000"/>
                </a:solidFill>
                <a:latin typeface="Arial"/>
                <a:ea typeface="Arial"/>
                <a:cs typeface="Arial"/>
                <a:sym typeface="Arial"/>
              </a:rPr>
              <a:t>Müşterinizin “lisanını” kullanın. </a:t>
            </a:r>
          </a:p>
          <a:p>
            <a:endParaRPr lang="en-US" sz="3111">
              <a:solidFill>
                <a:srgbClr val="000000"/>
              </a:solidFill>
              <a:latin typeface="Arial"/>
              <a:ea typeface="Arial"/>
              <a:cs typeface="Arial"/>
              <a:sym typeface="Arial"/>
            </a:endParaRPr>
          </a:p>
          <a:p>
            <a:pPr marL="381000" marR="0" lvl="0" indent="-248355" algn="l">
              <a:lnSpc>
                <a:spcPct val="120089"/>
              </a:lnSpc>
              <a:spcBef>
                <a:spcPts val="0"/>
              </a:spcBef>
              <a:spcAft>
                <a:spcPts val="0"/>
              </a:spcAft>
              <a:buClr>
                <a:srgbClr val="000000"/>
              </a:buClr>
              <a:buSzPct val="167264"/>
              <a:buFont typeface="Arial"/>
              <a:buChar char="•"/>
            </a:pPr>
            <a:r>
              <a:rPr lang="en-US" sz="3111">
                <a:solidFill>
                  <a:srgbClr val="000000"/>
                </a:solidFill>
                <a:latin typeface="Arial"/>
                <a:ea typeface="Arial"/>
                <a:cs typeface="Arial"/>
                <a:sym typeface="Arial"/>
              </a:rPr>
              <a:t>Müşterinin önceliklerine önem verin.</a:t>
            </a:r>
          </a:p>
        </p:txBody>
      </p:sp>
      <p:sp>
        <p:nvSpPr>
          <p:cNvPr id="117" name="Shape 117"/>
          <p:cNvSpPr/>
          <p:nvPr/>
        </p:nvSpPr>
        <p:spPr>
          <a:xfrm>
            <a:off x="6096000" y="1693325"/>
            <a:ext cx="3608900" cy="5164650"/>
          </a:xfrm>
          <a:prstGeom prst="rect">
            <a:avLst/>
          </a:prstGeom>
          <a:blipFill>
            <a:blip r:embed="rId4"/>
            <a:stretch>
              <a:fillRect/>
            </a:stretch>
          </a:blipFill>
        </p:spPr>
      </p:sp>
    </p:spTree>
    <p:extLst>
      <p:ext uri="{BB962C8B-B14F-4D97-AF65-F5344CB8AC3E}">
        <p14:creationId xmlns:p14="http://schemas.microsoft.com/office/powerpoint/2010/main" val="787625076"/>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p:nvPr/>
        </p:nvSpPr>
        <p:spPr>
          <a:xfrm>
            <a:off x="183456" y="1405800"/>
            <a:ext cx="5904655" cy="5715350"/>
          </a:xfrm>
          <a:prstGeom prst="rect">
            <a:avLst/>
          </a:prstGeom>
        </p:spPr>
        <p:txBody>
          <a:bodyPr lIns="38100" tIns="38100" rIns="38100" bIns="38100" anchor="t" anchorCtr="0">
            <a:noAutofit/>
          </a:bodyPr>
          <a:lstStyle/>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Müşterinin</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amacına</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odaklanın</a:t>
            </a:r>
            <a:r>
              <a:rPr lang="en-US" sz="3111" dirty="0">
                <a:solidFill>
                  <a:srgbClr val="000000"/>
                </a:solidFill>
                <a:latin typeface="Arial"/>
                <a:ea typeface="Arial"/>
                <a:cs typeface="Arial"/>
                <a:sym typeface="Arial"/>
              </a:rPr>
              <a:t>. </a:t>
            </a:r>
          </a:p>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Fayda</a:t>
            </a:r>
            <a:r>
              <a:rPr lang="en-US" sz="3111" dirty="0">
                <a:solidFill>
                  <a:srgbClr val="000000"/>
                </a:solidFill>
                <a:latin typeface="Arial"/>
                <a:ea typeface="Arial"/>
                <a:cs typeface="Arial"/>
                <a:sym typeface="Arial"/>
              </a:rPr>
              <a:t> satın.</a:t>
            </a:r>
          </a:p>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Ürünlerinizi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ve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çevreyi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iyi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tanıyın</a:t>
            </a:r>
            <a:r>
              <a:rPr lang="en-US" sz="3111" dirty="0">
                <a:solidFill>
                  <a:srgbClr val="000000"/>
                </a:solidFill>
                <a:latin typeface="Arial"/>
                <a:ea typeface="Arial"/>
                <a:cs typeface="Arial"/>
                <a:sym typeface="Arial"/>
              </a:rPr>
              <a:t>. </a:t>
            </a:r>
          </a:p>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Kaynak</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olun</a:t>
            </a:r>
            <a:r>
              <a:rPr lang="en-US" sz="3111" dirty="0">
                <a:solidFill>
                  <a:srgbClr val="000000"/>
                </a:solidFill>
                <a:latin typeface="Arial"/>
                <a:ea typeface="Arial"/>
                <a:cs typeface="Arial"/>
                <a:sym typeface="Arial"/>
              </a:rPr>
              <a:t>. </a:t>
            </a:r>
          </a:p>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Sözünüzde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durun</a:t>
            </a:r>
            <a:r>
              <a:rPr lang="en-US" sz="3111" dirty="0">
                <a:solidFill>
                  <a:srgbClr val="000000"/>
                </a:solidFill>
                <a:latin typeface="Arial"/>
                <a:ea typeface="Arial"/>
                <a:cs typeface="Arial"/>
                <a:sym typeface="Arial"/>
              </a:rPr>
              <a:t>. </a:t>
            </a:r>
          </a:p>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Önce</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müşteri</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tatmini</a:t>
            </a:r>
            <a:r>
              <a:rPr lang="en-US" sz="3111" dirty="0">
                <a:solidFill>
                  <a:srgbClr val="000000"/>
                </a:solidFill>
                <a:latin typeface="Arial"/>
                <a:ea typeface="Arial"/>
                <a:cs typeface="Arial"/>
                <a:sym typeface="Arial"/>
              </a:rPr>
              <a:t>!</a:t>
            </a:r>
          </a:p>
          <a:p>
            <a:pPr marL="381000" marR="0" lvl="0" indent="-248355" algn="l">
              <a:lnSpc>
                <a:spcPct val="120089"/>
              </a:lnSpc>
              <a:spcBef>
                <a:spcPts val="0"/>
              </a:spcBef>
              <a:spcAft>
                <a:spcPts val="698"/>
              </a:spcAft>
              <a:buClr>
                <a:srgbClr val="000000"/>
              </a:buClr>
              <a:buSzPct val="167264"/>
              <a:buFont typeface="Arial"/>
              <a:buChar char="•"/>
            </a:pPr>
            <a:r>
              <a:rPr lang="en-US" sz="3111" dirty="0" err="1">
                <a:solidFill>
                  <a:srgbClr val="000000"/>
                </a:solidFill>
                <a:latin typeface="Arial"/>
                <a:ea typeface="Arial"/>
                <a:cs typeface="Arial"/>
                <a:sym typeface="Arial"/>
              </a:rPr>
              <a:t>Çözüm</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üretin</a:t>
            </a:r>
            <a:r>
              <a:rPr lang="en-US" sz="3111" dirty="0">
                <a:solidFill>
                  <a:srgbClr val="000000"/>
                </a:solidFill>
                <a:latin typeface="Arial"/>
                <a:ea typeface="Arial"/>
                <a:cs typeface="Arial"/>
                <a:sym typeface="Arial"/>
              </a:rPr>
              <a:t>.</a:t>
            </a:r>
          </a:p>
          <a:p>
            <a:pPr marL="381000" marR="0" lvl="0" indent="-248355" algn="l">
              <a:lnSpc>
                <a:spcPct val="137053"/>
              </a:lnSpc>
              <a:spcBef>
                <a:spcPts val="0"/>
              </a:spcBef>
              <a:spcAft>
                <a:spcPts val="0"/>
              </a:spcAft>
              <a:buClr>
                <a:srgbClr val="000000"/>
              </a:buClr>
              <a:buSzPct val="167264"/>
              <a:buFont typeface="Arial"/>
              <a:buChar char="•"/>
            </a:pPr>
            <a:r>
              <a:rPr lang="en-US" sz="3111" dirty="0" err="1">
                <a:solidFill>
                  <a:srgbClr val="000000"/>
                </a:solidFill>
                <a:latin typeface="Arial"/>
                <a:ea typeface="Arial"/>
                <a:cs typeface="Arial"/>
                <a:sym typeface="Arial"/>
              </a:rPr>
              <a:t>Olumlu</a:t>
            </a:r>
            <a:r>
              <a:rPr lang="en-US" sz="3111" dirty="0">
                <a:solidFill>
                  <a:srgbClr val="000000"/>
                </a:solidFill>
                <a:latin typeface="Arial"/>
                <a:ea typeface="Arial"/>
                <a:cs typeface="Arial"/>
                <a:sym typeface="Arial"/>
              </a:rPr>
              <a:t> </a:t>
            </a:r>
            <a:r>
              <a:rPr lang="en-US" sz="3111" dirty="0" err="1">
                <a:solidFill>
                  <a:srgbClr val="000000"/>
                </a:solidFill>
                <a:latin typeface="Arial"/>
                <a:ea typeface="Arial"/>
                <a:cs typeface="Arial"/>
                <a:sym typeface="Arial"/>
              </a:rPr>
              <a:t>olun</a:t>
            </a:r>
            <a:r>
              <a:rPr lang="en-US" sz="3111" dirty="0">
                <a:solidFill>
                  <a:srgbClr val="000000"/>
                </a:solidFill>
                <a:latin typeface="Arial"/>
                <a:ea typeface="Arial"/>
                <a:cs typeface="Arial"/>
                <a:sym typeface="Arial"/>
              </a:rPr>
              <a:t>.</a:t>
            </a:r>
            <a:r>
              <a:rPr lang="en-US" sz="3555" dirty="0">
                <a:solidFill>
                  <a:srgbClr val="000000"/>
                </a:solidFill>
                <a:latin typeface="Arial"/>
                <a:ea typeface="Arial"/>
                <a:cs typeface="Arial"/>
                <a:sym typeface="Arial"/>
              </a:rPr>
              <a:t> </a:t>
            </a:r>
          </a:p>
        </p:txBody>
      </p:sp>
      <p:sp>
        <p:nvSpPr>
          <p:cNvPr id="123" name="Shape 123"/>
          <p:cNvSpPr/>
          <p:nvPr/>
        </p:nvSpPr>
        <p:spPr>
          <a:xfrm>
            <a:off x="423325" y="253975"/>
            <a:ext cx="8636000" cy="899574"/>
          </a:xfrm>
          <a:prstGeom prst="rect">
            <a:avLst/>
          </a:prstGeom>
          <a:blipFill>
            <a:blip r:embed="rId3"/>
            <a:stretch>
              <a:fillRect/>
            </a:stretch>
          </a:blipFill>
        </p:spPr>
      </p:sp>
      <p:sp>
        <p:nvSpPr>
          <p:cNvPr id="124" name="Shape 124"/>
          <p:cNvSpPr txBox="1"/>
          <p:nvPr/>
        </p:nvSpPr>
        <p:spPr>
          <a:xfrm>
            <a:off x="525625" y="305150"/>
            <a:ext cx="8507575"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Sadık Müşteri</a:t>
            </a:r>
          </a:p>
        </p:txBody>
      </p:sp>
      <p:sp>
        <p:nvSpPr>
          <p:cNvPr id="125" name="Shape 125"/>
          <p:cNvSpPr/>
          <p:nvPr/>
        </p:nvSpPr>
        <p:spPr>
          <a:xfrm>
            <a:off x="6206802" y="1608650"/>
            <a:ext cx="3841750" cy="5249325"/>
          </a:xfrm>
          <a:prstGeom prst="rect">
            <a:avLst/>
          </a:prstGeom>
          <a:blipFill>
            <a:blip r:embed="rId4"/>
            <a:stretch>
              <a:fillRect/>
            </a:stretch>
          </a:blipFill>
        </p:spPr>
      </p:sp>
    </p:spTree>
    <p:extLst>
      <p:ext uri="{BB962C8B-B14F-4D97-AF65-F5344CB8AC3E}">
        <p14:creationId xmlns:p14="http://schemas.microsoft.com/office/powerpoint/2010/main" val="2778890725"/>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84"/>
        <p:cNvGrpSpPr/>
        <p:nvPr/>
      </p:nvGrpSpPr>
      <p:grpSpPr>
        <a:xfrm>
          <a:off x="0" y="0"/>
          <a:ext cx="0" cy="0"/>
          <a:chOff x="0" y="0"/>
          <a:chExt cx="0" cy="0"/>
        </a:xfrm>
      </p:grpSpPr>
      <p:sp>
        <p:nvSpPr>
          <p:cNvPr id="85" name="Shape 85"/>
          <p:cNvSpPr/>
          <p:nvPr/>
        </p:nvSpPr>
        <p:spPr>
          <a:xfrm>
            <a:off x="508000" y="338650"/>
            <a:ext cx="8636000" cy="592650"/>
          </a:xfrm>
          <a:prstGeom prst="rect">
            <a:avLst/>
          </a:prstGeom>
          <a:blipFill>
            <a:blip r:embed="rId4"/>
            <a:stretch>
              <a:fillRect/>
            </a:stretch>
          </a:blipFill>
        </p:spPr>
      </p:sp>
      <p:sp>
        <p:nvSpPr>
          <p:cNvPr id="86" name="Shape 86"/>
          <p:cNvSpPr txBox="1">
            <a:spLocks noGrp="1"/>
          </p:cNvSpPr>
          <p:nvPr>
            <p:ph type="ctrTitle"/>
          </p:nvPr>
        </p:nvSpPr>
        <p:spPr>
          <a:xfrm>
            <a:off x="610300" y="389800"/>
            <a:ext cx="8507575" cy="698907"/>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Şu an neredeyim?</a:t>
            </a:r>
          </a:p>
        </p:txBody>
      </p:sp>
      <p:sp>
        <p:nvSpPr>
          <p:cNvPr id="87" name="Shape 87"/>
          <p:cNvSpPr txBox="1">
            <a:spLocks noGrp="1"/>
          </p:cNvSpPr>
          <p:nvPr>
            <p:ph type="subTitle" idx="1"/>
          </p:nvPr>
        </p:nvSpPr>
        <p:spPr>
          <a:xfrm>
            <a:off x="1118300" y="1405800"/>
            <a:ext cx="8253574" cy="20058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a:solidFill>
                  <a:srgbClr val="000000"/>
                </a:solidFill>
                <a:latin typeface="Arial"/>
                <a:ea typeface="Arial"/>
                <a:cs typeface="Arial"/>
                <a:sym typeface="Arial"/>
              </a:rPr>
              <a:t>Dikkatinizi yoğunlaştırın </a:t>
            </a:r>
          </a:p>
          <a:p>
            <a:pPr marL="0" marR="0" indent="0" algn="ctr">
              <a:lnSpc>
                <a:spcPct val="120089"/>
              </a:lnSpc>
              <a:spcBef>
                <a:spcPts val="563"/>
              </a:spcBef>
              <a:spcAft>
                <a:spcPts val="0"/>
              </a:spcAft>
              <a:buNone/>
            </a:pPr>
            <a:r>
              <a:rPr lang="en-US" sz="3111">
                <a:solidFill>
                  <a:srgbClr val="000000"/>
                </a:solidFill>
                <a:latin typeface="Arial"/>
                <a:ea typeface="Arial"/>
                <a:cs typeface="Arial"/>
                <a:sym typeface="Arial"/>
              </a:rPr>
              <a:t>ve </a:t>
            </a:r>
          </a:p>
          <a:p>
            <a:pPr marL="0" marR="0" indent="0" algn="ctr">
              <a:lnSpc>
                <a:spcPct val="120089"/>
              </a:lnSpc>
              <a:spcBef>
                <a:spcPts val="563"/>
              </a:spcBef>
              <a:spcAft>
                <a:spcPts val="0"/>
              </a:spcAft>
              <a:buNone/>
            </a:pPr>
            <a:r>
              <a:rPr lang="en-US" sz="3111">
                <a:solidFill>
                  <a:srgbClr val="000000"/>
                </a:solidFill>
                <a:latin typeface="Arial"/>
                <a:ea typeface="Arial"/>
                <a:cs typeface="Arial"/>
                <a:sym typeface="Arial"/>
              </a:rPr>
              <a:t>Başlangıç noktanızı belirleyin</a:t>
            </a:r>
          </a:p>
          <a:p>
            <a:endParaRPr lang="en-US" sz="3111">
              <a:solidFill>
                <a:srgbClr val="000000"/>
              </a:solidFill>
              <a:latin typeface="Arial"/>
              <a:ea typeface="Arial"/>
              <a:cs typeface="Arial"/>
              <a:sym typeface="Arial"/>
            </a:endParaRPr>
          </a:p>
        </p:txBody>
      </p:sp>
      <p:sp>
        <p:nvSpPr>
          <p:cNvPr id="88" name="Shape 88"/>
          <p:cNvSpPr txBox="1"/>
          <p:nvPr/>
        </p:nvSpPr>
        <p:spPr>
          <a:xfrm>
            <a:off x="525625" y="3691800"/>
            <a:ext cx="9100250" cy="1074549"/>
          </a:xfrm>
          <a:prstGeom prst="rect">
            <a:avLst/>
          </a:prstGeom>
        </p:spPr>
        <p:txBody>
          <a:bodyPr lIns="38100" tIns="38100" rIns="38100" bIns="38100" anchor="ctr" anchorCtr="0">
            <a:noAutofit/>
          </a:bodyPr>
          <a:lstStyle/>
          <a:p>
            <a:pPr marL="0" marR="0" indent="0" algn="ctr">
              <a:lnSpc>
                <a:spcPct val="120089"/>
              </a:lnSpc>
              <a:spcBef>
                <a:spcPts val="0"/>
              </a:spcBef>
              <a:spcAft>
                <a:spcPts val="0"/>
              </a:spcAft>
              <a:buNone/>
            </a:pPr>
            <a:r>
              <a:rPr lang="en-US" sz="3111" b="1">
                <a:solidFill>
                  <a:srgbClr val="000000"/>
                </a:solidFill>
                <a:latin typeface="Arial"/>
                <a:ea typeface="Arial"/>
                <a:cs typeface="Arial"/>
                <a:sym typeface="Arial"/>
              </a:rPr>
              <a:t>Geçmiş Şimdi Gelecek</a:t>
            </a:r>
          </a:p>
        </p:txBody>
      </p:sp>
      <p:sp>
        <p:nvSpPr>
          <p:cNvPr id="89" name="Shape 89"/>
          <p:cNvSpPr/>
          <p:nvPr/>
        </p:nvSpPr>
        <p:spPr>
          <a:xfrm>
            <a:off x="3894650" y="4910650"/>
            <a:ext cx="2624650" cy="1524000"/>
          </a:xfrm>
          <a:prstGeom prst="rect">
            <a:avLst/>
          </a:prstGeom>
          <a:blipFill>
            <a:blip r:embed="rId5"/>
            <a:stretch>
              <a:fillRect/>
            </a:stretch>
          </a:blipFill>
        </p:spPr>
      </p:sp>
      <p:sp>
        <p:nvSpPr>
          <p:cNvPr id="90" name="Shape 90"/>
          <p:cNvSpPr/>
          <p:nvPr/>
        </p:nvSpPr>
        <p:spPr>
          <a:xfrm>
            <a:off x="7027325" y="4233325"/>
            <a:ext cx="2148399" cy="2963325"/>
          </a:xfrm>
          <a:prstGeom prst="rect">
            <a:avLst/>
          </a:prstGeom>
          <a:blipFill>
            <a:blip r:embed="rId6"/>
            <a:stretch>
              <a:fillRect/>
            </a:stretch>
          </a:blipFill>
        </p:spPr>
      </p:sp>
      <p:sp>
        <p:nvSpPr>
          <p:cNvPr id="91" name="Shape 91"/>
          <p:cNvSpPr/>
          <p:nvPr/>
        </p:nvSpPr>
        <p:spPr>
          <a:xfrm>
            <a:off x="762000" y="4487325"/>
            <a:ext cx="2624650" cy="2603500"/>
          </a:xfrm>
          <a:prstGeom prst="rect">
            <a:avLst/>
          </a:prstGeom>
          <a:blipFill>
            <a:blip r:embed="rId7"/>
            <a:stretch>
              <a:fillRect/>
            </a:stretch>
          </a:blipFill>
        </p:spPr>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p:nvPr/>
        </p:nvSpPr>
        <p:spPr>
          <a:xfrm>
            <a:off x="508000" y="169325"/>
            <a:ext cx="8043324" cy="899574"/>
          </a:xfrm>
          <a:prstGeom prst="rect">
            <a:avLst/>
          </a:prstGeom>
          <a:blipFill>
            <a:blip r:embed="rId3"/>
            <a:stretch>
              <a:fillRect/>
            </a:stretch>
          </a:blipFill>
        </p:spPr>
      </p:sp>
      <p:sp>
        <p:nvSpPr>
          <p:cNvPr id="131" name="Shape 131"/>
          <p:cNvSpPr txBox="1">
            <a:spLocks noGrp="1"/>
          </p:cNvSpPr>
          <p:nvPr>
            <p:ph type="title"/>
          </p:nvPr>
        </p:nvSpPr>
        <p:spPr>
          <a:xfrm>
            <a:off x="610300" y="220475"/>
            <a:ext cx="7914899" cy="871699"/>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Satış ; Son Nokta</a:t>
            </a:r>
          </a:p>
        </p:txBody>
      </p:sp>
      <p:sp>
        <p:nvSpPr>
          <p:cNvPr id="132" name="Shape 132"/>
          <p:cNvSpPr txBox="1">
            <a:spLocks noGrp="1"/>
          </p:cNvSpPr>
          <p:nvPr>
            <p:ph type="body" idx="1"/>
          </p:nvPr>
        </p:nvSpPr>
        <p:spPr>
          <a:xfrm>
            <a:off x="1456950" y="5639150"/>
            <a:ext cx="7152899" cy="2005874"/>
          </a:xfrm>
          <a:prstGeom prst="rect">
            <a:avLst/>
          </a:prstGeom>
        </p:spPr>
        <p:txBody>
          <a:bodyPr lIns="38100" tIns="38100" rIns="38100" bIns="38100" anchor="t" anchorCtr="0">
            <a:noAutofit/>
          </a:bodyPr>
          <a:lstStyle/>
          <a:p>
            <a:pPr marL="0" marR="0" indent="0" algn="ctr">
              <a:lnSpc>
                <a:spcPct val="120089"/>
              </a:lnSpc>
              <a:spcBef>
                <a:spcPts val="0"/>
              </a:spcBef>
              <a:spcAft>
                <a:spcPts val="0"/>
              </a:spcAft>
              <a:buNone/>
            </a:pPr>
            <a:r>
              <a:rPr lang="en-US" sz="3111" b="1">
                <a:solidFill>
                  <a:srgbClr val="000000"/>
                </a:solidFill>
                <a:latin typeface="Arial"/>
                <a:ea typeface="Arial"/>
                <a:cs typeface="Arial"/>
                <a:sym typeface="Arial"/>
              </a:rPr>
              <a:t>Satış yaparak para,</a:t>
            </a:r>
          </a:p>
          <a:p>
            <a:pPr marL="0" marR="0" indent="0" algn="ctr">
              <a:lnSpc>
                <a:spcPct val="120089"/>
              </a:lnSpc>
              <a:spcBef>
                <a:spcPts val="563"/>
              </a:spcBef>
              <a:spcAft>
                <a:spcPts val="0"/>
              </a:spcAft>
              <a:buNone/>
            </a:pPr>
            <a:r>
              <a:rPr lang="en-US" sz="3111" b="1">
                <a:solidFill>
                  <a:srgbClr val="000000"/>
                </a:solidFill>
                <a:latin typeface="Arial"/>
                <a:ea typeface="Arial"/>
                <a:cs typeface="Arial"/>
                <a:sym typeface="Arial"/>
              </a:rPr>
              <a:t>Dost edinerek servet kazanırsınız.</a:t>
            </a:r>
          </a:p>
        </p:txBody>
      </p:sp>
      <p:sp>
        <p:nvSpPr>
          <p:cNvPr id="133" name="Shape 133"/>
          <p:cNvSpPr/>
          <p:nvPr/>
        </p:nvSpPr>
        <p:spPr>
          <a:xfrm>
            <a:off x="2878650" y="1693325"/>
            <a:ext cx="1640400" cy="1693324"/>
          </a:xfrm>
          <a:prstGeom prst="rect">
            <a:avLst/>
          </a:prstGeom>
          <a:blipFill>
            <a:blip r:embed="rId4"/>
            <a:stretch>
              <a:fillRect/>
            </a:stretch>
          </a:blipFill>
        </p:spPr>
      </p:sp>
      <p:sp>
        <p:nvSpPr>
          <p:cNvPr id="134" name="Shape 134"/>
          <p:cNvSpPr/>
          <p:nvPr/>
        </p:nvSpPr>
        <p:spPr>
          <a:xfrm>
            <a:off x="931325" y="1693325"/>
            <a:ext cx="1270000" cy="1693324"/>
          </a:xfrm>
          <a:prstGeom prst="rect">
            <a:avLst/>
          </a:prstGeom>
          <a:blipFill>
            <a:blip r:embed="rId5"/>
            <a:stretch>
              <a:fillRect/>
            </a:stretch>
          </a:blipFill>
        </p:spPr>
      </p:sp>
      <p:sp>
        <p:nvSpPr>
          <p:cNvPr id="135" name="Shape 135"/>
          <p:cNvSpPr/>
          <p:nvPr/>
        </p:nvSpPr>
        <p:spPr>
          <a:xfrm>
            <a:off x="5080000" y="1862650"/>
            <a:ext cx="1693324" cy="1121825"/>
          </a:xfrm>
          <a:prstGeom prst="rect">
            <a:avLst/>
          </a:prstGeom>
          <a:blipFill>
            <a:blip r:embed="rId6"/>
            <a:stretch>
              <a:fillRect/>
            </a:stretch>
          </a:blipFill>
        </p:spPr>
      </p:sp>
      <p:sp>
        <p:nvSpPr>
          <p:cNvPr id="136" name="Shape 136"/>
          <p:cNvSpPr/>
          <p:nvPr/>
        </p:nvSpPr>
        <p:spPr>
          <a:xfrm>
            <a:off x="7535325" y="1524000"/>
            <a:ext cx="1693324" cy="1608650"/>
          </a:xfrm>
          <a:prstGeom prst="rect">
            <a:avLst/>
          </a:prstGeom>
          <a:blipFill>
            <a:blip r:embed="rId7"/>
            <a:stretch>
              <a:fillRect/>
            </a:stretch>
          </a:blipFill>
        </p:spPr>
      </p:sp>
      <p:sp>
        <p:nvSpPr>
          <p:cNvPr id="137" name="Shape 137"/>
          <p:cNvSpPr/>
          <p:nvPr/>
        </p:nvSpPr>
        <p:spPr>
          <a:xfrm>
            <a:off x="931325" y="3556000"/>
            <a:ext cx="1449899" cy="1693324"/>
          </a:xfrm>
          <a:prstGeom prst="rect">
            <a:avLst/>
          </a:prstGeom>
          <a:blipFill>
            <a:blip r:embed="rId8"/>
            <a:stretch>
              <a:fillRect/>
            </a:stretch>
          </a:blipFill>
        </p:spPr>
      </p:sp>
      <p:sp>
        <p:nvSpPr>
          <p:cNvPr id="138" name="Shape 138"/>
          <p:cNvSpPr/>
          <p:nvPr/>
        </p:nvSpPr>
        <p:spPr>
          <a:xfrm>
            <a:off x="2963325" y="3556000"/>
            <a:ext cx="1576899" cy="1693324"/>
          </a:xfrm>
          <a:prstGeom prst="rect">
            <a:avLst/>
          </a:prstGeom>
          <a:blipFill>
            <a:blip r:embed="rId9"/>
            <a:stretch>
              <a:fillRect/>
            </a:stretch>
          </a:blipFill>
        </p:spPr>
      </p:sp>
      <p:sp>
        <p:nvSpPr>
          <p:cNvPr id="139" name="Shape 139"/>
          <p:cNvSpPr/>
          <p:nvPr/>
        </p:nvSpPr>
        <p:spPr>
          <a:xfrm>
            <a:off x="5164650" y="3810000"/>
            <a:ext cx="1693324" cy="1195899"/>
          </a:xfrm>
          <a:prstGeom prst="rect">
            <a:avLst/>
          </a:prstGeom>
          <a:blipFill>
            <a:blip r:embed="rId10"/>
            <a:stretch>
              <a:fillRect/>
            </a:stretch>
          </a:blipFill>
        </p:spPr>
      </p:sp>
      <p:sp>
        <p:nvSpPr>
          <p:cNvPr id="140" name="Shape 140"/>
          <p:cNvSpPr/>
          <p:nvPr/>
        </p:nvSpPr>
        <p:spPr>
          <a:xfrm>
            <a:off x="7535325" y="3725325"/>
            <a:ext cx="1693324" cy="1259399"/>
          </a:xfrm>
          <a:prstGeom prst="rect">
            <a:avLst/>
          </a:prstGeom>
          <a:blipFill>
            <a:blip r:embed="rId11"/>
            <a:stretch>
              <a:fillRect/>
            </a:stretch>
          </a:blipFill>
        </p:spPr>
      </p:sp>
    </p:spTree>
    <p:extLst>
      <p:ext uri="{BB962C8B-B14F-4D97-AF65-F5344CB8AC3E}">
        <p14:creationId xmlns:p14="http://schemas.microsoft.com/office/powerpoint/2010/main" val="690849957"/>
      </p:ext>
    </p:extLst>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p:nvPr/>
        </p:nvSpPr>
        <p:spPr>
          <a:xfrm>
            <a:off x="381000" y="1779750"/>
            <a:ext cx="8507575" cy="1014574"/>
          </a:xfrm>
          <a:prstGeom prst="rect">
            <a:avLst/>
          </a:prstGeom>
        </p:spPr>
        <p:txBody>
          <a:bodyPr lIns="38100" tIns="38100" rIns="38100" bIns="38100" anchor="ctr" anchorCtr="0">
            <a:noAutofit/>
          </a:bodyPr>
          <a:lstStyle/>
          <a:p>
            <a:pPr marL="0" marR="0" indent="0" algn="l">
              <a:lnSpc>
                <a:spcPct val="119886"/>
              </a:lnSpc>
              <a:spcBef>
                <a:spcPts val="0"/>
              </a:spcBef>
              <a:spcAft>
                <a:spcPts val="0"/>
              </a:spcAft>
              <a:buNone/>
            </a:pPr>
            <a:r>
              <a:rPr lang="en-US" sz="4888">
                <a:solidFill>
                  <a:srgbClr val="000000"/>
                </a:solidFill>
                <a:latin typeface="Arial"/>
                <a:ea typeface="Arial"/>
                <a:cs typeface="Arial"/>
                <a:sym typeface="Arial"/>
              </a:rPr>
              <a:t>Üretim Planı ve Kalite</a:t>
            </a:r>
          </a:p>
        </p:txBody>
      </p:sp>
      <p:sp>
        <p:nvSpPr>
          <p:cNvPr id="20" name="Shape 20"/>
          <p:cNvSpPr txBox="1"/>
          <p:nvPr/>
        </p:nvSpPr>
        <p:spPr>
          <a:xfrm>
            <a:off x="462125" y="3060325"/>
            <a:ext cx="8507575" cy="698907"/>
          </a:xfrm>
          <a:prstGeom prst="rect">
            <a:avLst/>
          </a:prstGeom>
        </p:spPr>
        <p:txBody>
          <a:bodyPr lIns="38100" tIns="38100" rIns="38100" bIns="38100" anchor="ctr" anchorCtr="0">
            <a:noAutofit/>
          </a:bodyPr>
          <a:lstStyle/>
          <a:p>
            <a:pPr marL="0" marR="0" indent="0" algn="l">
              <a:lnSpc>
                <a:spcPct val="119921"/>
              </a:lnSpc>
              <a:spcBef>
                <a:spcPts val="0"/>
              </a:spcBef>
              <a:spcAft>
                <a:spcPts val="0"/>
              </a:spcAft>
              <a:buNone/>
            </a:pPr>
            <a:r>
              <a:rPr lang="en-US" sz="3555">
                <a:solidFill>
                  <a:srgbClr val="000000"/>
                </a:solidFill>
                <a:latin typeface="Arial"/>
                <a:ea typeface="Arial"/>
                <a:cs typeface="Arial"/>
                <a:sym typeface="Arial"/>
              </a:rPr>
              <a:t>Ders 8</a:t>
            </a:r>
          </a:p>
        </p:txBody>
      </p:sp>
      <p:sp>
        <p:nvSpPr>
          <p:cNvPr id="21" name="Shape 21"/>
          <p:cNvSpPr/>
          <p:nvPr/>
        </p:nvSpPr>
        <p:spPr>
          <a:xfrm>
            <a:off x="0" y="2836325"/>
            <a:ext cx="9969500" cy="21150"/>
          </a:xfrm>
          <a:prstGeom prst="rect">
            <a:avLst/>
          </a:prstGeom>
          <a:blipFill>
            <a:blip r:embed="rId3"/>
            <a:stretch>
              <a:fillRect/>
            </a:stretch>
          </a:blipFill>
        </p:spPr>
      </p:sp>
      <p:sp>
        <p:nvSpPr>
          <p:cNvPr id="22" name="Shape 22"/>
          <p:cNvSpPr/>
          <p:nvPr/>
        </p:nvSpPr>
        <p:spPr>
          <a:xfrm>
            <a:off x="4677825" y="3249075"/>
            <a:ext cx="4402649" cy="3524250"/>
          </a:xfrm>
          <a:prstGeom prst="rect">
            <a:avLst/>
          </a:prstGeom>
          <a:blipFill>
            <a:blip r:embed="rId4"/>
            <a:stretch>
              <a:fillRect/>
            </a:stretch>
          </a:blipFill>
        </p:spPr>
      </p:sp>
    </p:spTree>
    <p:extLst>
      <p:ext uri="{BB962C8B-B14F-4D97-AF65-F5344CB8AC3E}">
        <p14:creationId xmlns:p14="http://schemas.microsoft.com/office/powerpoint/2010/main" val="949534974"/>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81000" y="340425"/>
            <a:ext cx="7163500"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Üretim yönetimi</a:t>
            </a:r>
          </a:p>
        </p:txBody>
      </p:sp>
      <p:sp>
        <p:nvSpPr>
          <p:cNvPr id="28" name="Shape 28"/>
          <p:cNvSpPr txBox="1"/>
          <p:nvPr/>
        </p:nvSpPr>
        <p:spPr>
          <a:xfrm>
            <a:off x="462125" y="1781525"/>
            <a:ext cx="9232525" cy="3297049"/>
          </a:xfrm>
          <a:prstGeom prst="rect">
            <a:avLst/>
          </a:prstGeom>
        </p:spPr>
        <p:txBody>
          <a:bodyPr lIns="38100" tIns="38100" rIns="38100" bIns="38100" anchor="t" anchorCtr="0">
            <a:noAutofit/>
          </a:bodyPr>
          <a:lstStyle/>
          <a:p>
            <a:pPr marL="381000" marR="0" lvl="0" indent="-304800" algn="l">
              <a:lnSpc>
                <a:spcPct val="120138"/>
              </a:lnSpc>
              <a:spcBef>
                <a:spcPts val="0"/>
              </a:spcBef>
              <a:spcAft>
                <a:spcPts val="0"/>
              </a:spcAft>
              <a:buClr>
                <a:srgbClr val="000000"/>
              </a:buClr>
              <a:buSzPct val="400000"/>
              <a:buFont typeface="Arial"/>
              <a:buChar char="•"/>
            </a:pPr>
            <a:r>
              <a:rPr lang="en-US" sz="1111">
                <a:solidFill>
                  <a:srgbClr val="000000"/>
                </a:solidFill>
                <a:latin typeface="Arial"/>
                <a:ea typeface="Arial"/>
                <a:cs typeface="Arial"/>
                <a:sym typeface="Arial"/>
              </a:rPr>
              <a:t>
</a:t>
            </a:r>
            <a:r>
              <a:rPr lang="en-US" sz="4000">
                <a:solidFill>
                  <a:srgbClr val="000000"/>
                </a:solidFill>
                <a:latin typeface="Arial"/>
                <a:ea typeface="Arial"/>
                <a:cs typeface="Arial"/>
                <a:sym typeface="Arial"/>
              </a:rPr>
              <a:t>tüketicilerin istekleri, </a:t>
            </a:r>
          </a:p>
          <a:p>
            <a:pPr marL="381000" marR="0" lvl="0" indent="-304800" algn="l">
              <a:lnSpc>
                <a:spcPct val="120138"/>
              </a:lnSpc>
              <a:spcBef>
                <a:spcPts val="0"/>
              </a:spcBef>
              <a:spcAft>
                <a:spcPts val="0"/>
              </a:spcAft>
              <a:buClr>
                <a:srgbClr val="000000"/>
              </a:buClr>
              <a:buSzPct val="166666"/>
              <a:buFont typeface="Arial"/>
              <a:buChar char="•"/>
            </a:pPr>
            <a:r>
              <a:rPr lang="en-US" sz="4000">
                <a:solidFill>
                  <a:srgbClr val="000000"/>
                </a:solidFill>
                <a:latin typeface="Arial"/>
                <a:ea typeface="Arial"/>
                <a:cs typeface="Arial"/>
                <a:sym typeface="Arial"/>
              </a:rPr>
              <a:t>girdiler, </a:t>
            </a:r>
          </a:p>
          <a:p>
            <a:pPr marL="381000" marR="0" lvl="0" indent="-304800" algn="l">
              <a:lnSpc>
                <a:spcPct val="120138"/>
              </a:lnSpc>
              <a:spcBef>
                <a:spcPts val="0"/>
              </a:spcBef>
              <a:spcAft>
                <a:spcPts val="0"/>
              </a:spcAft>
              <a:buClr>
                <a:srgbClr val="000000"/>
              </a:buClr>
              <a:buSzPct val="166666"/>
              <a:buFont typeface="Arial"/>
              <a:buChar char="•"/>
            </a:pPr>
            <a:r>
              <a:rPr lang="en-US" sz="4000">
                <a:solidFill>
                  <a:srgbClr val="000000"/>
                </a:solidFill>
                <a:latin typeface="Arial"/>
                <a:ea typeface="Arial"/>
                <a:cs typeface="Arial"/>
                <a:sym typeface="Arial"/>
              </a:rPr>
              <a:t>girdilerin işlendiği süreç, </a:t>
            </a:r>
          </a:p>
          <a:p>
            <a:pPr marL="381000" marR="0" lvl="0" indent="-304800" algn="l">
              <a:lnSpc>
                <a:spcPct val="120138"/>
              </a:lnSpc>
              <a:spcBef>
                <a:spcPts val="0"/>
              </a:spcBef>
              <a:spcAft>
                <a:spcPts val="0"/>
              </a:spcAft>
              <a:buClr>
                <a:srgbClr val="000000"/>
              </a:buClr>
              <a:buSzPct val="166666"/>
              <a:buFont typeface="Arial"/>
              <a:buChar char="•"/>
            </a:pPr>
            <a:r>
              <a:rPr lang="en-US" sz="4000">
                <a:solidFill>
                  <a:srgbClr val="000000"/>
                </a:solidFill>
                <a:latin typeface="Arial"/>
                <a:ea typeface="Arial"/>
                <a:cs typeface="Arial"/>
                <a:sym typeface="Arial"/>
              </a:rPr>
              <a:t>süreçten elde edilen çıktılar </a:t>
            </a:r>
          </a:p>
          <a:p>
            <a:pPr marL="381000" marR="0" lvl="0" indent="-304800" algn="l">
              <a:lnSpc>
                <a:spcPct val="120138"/>
              </a:lnSpc>
              <a:spcBef>
                <a:spcPts val="0"/>
              </a:spcBef>
              <a:spcAft>
                <a:spcPts val="0"/>
              </a:spcAft>
              <a:buClr>
                <a:srgbClr val="000000"/>
              </a:buClr>
              <a:buSzPct val="166666"/>
              <a:buFont typeface="Arial"/>
              <a:buChar char="•"/>
            </a:pPr>
            <a:r>
              <a:rPr lang="en-US" sz="4000">
                <a:solidFill>
                  <a:srgbClr val="000000"/>
                </a:solidFill>
                <a:latin typeface="Arial"/>
                <a:ea typeface="Arial"/>
                <a:cs typeface="Arial"/>
                <a:sym typeface="Arial"/>
              </a:rPr>
              <a:t>tüketicinin tatmini</a:t>
            </a:r>
          </a:p>
        </p:txBody>
      </p:sp>
    </p:spTree>
    <p:extLst>
      <p:ext uri="{BB962C8B-B14F-4D97-AF65-F5344CB8AC3E}">
        <p14:creationId xmlns:p14="http://schemas.microsoft.com/office/powerpoint/2010/main" val="1474882637"/>
      </p:ext>
    </p:extLst>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10300" y="356300"/>
            <a:ext cx="6923599"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Üretim ve Operasyon</a:t>
            </a:r>
          </a:p>
        </p:txBody>
      </p:sp>
      <p:sp>
        <p:nvSpPr>
          <p:cNvPr id="34" name="Shape 34"/>
          <p:cNvSpPr txBox="1"/>
          <p:nvPr/>
        </p:nvSpPr>
        <p:spPr>
          <a:xfrm>
            <a:off x="657925" y="1460475"/>
            <a:ext cx="9015574" cy="2374524"/>
          </a:xfrm>
          <a:prstGeom prst="rect">
            <a:avLst/>
          </a:prstGeom>
        </p:spPr>
        <p:txBody>
          <a:bodyPr lIns="38100" tIns="38100" rIns="38100" bIns="38100" anchor="t" anchorCtr="0">
            <a:noAutofit/>
          </a:bodyPr>
          <a:lstStyle/>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
İhtiyaçların tespiti</a:t>
            </a:r>
          </a:p>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İhtiyaç duyulan kaynaklar</a:t>
            </a:r>
          </a:p>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Operasyon kontrol formu</a:t>
            </a:r>
          </a:p>
          <a:p>
            <a:endParaRPr lang="en-US" sz="3111">
              <a:solidFill>
                <a:srgbClr val="000000"/>
              </a:solidFill>
              <a:latin typeface="Arial"/>
              <a:ea typeface="Arial"/>
              <a:cs typeface="Arial"/>
              <a:sym typeface="Arial"/>
            </a:endParaRPr>
          </a:p>
        </p:txBody>
      </p:sp>
      <p:sp>
        <p:nvSpPr>
          <p:cNvPr id="35" name="Shape 35"/>
          <p:cNvSpPr/>
          <p:nvPr/>
        </p:nvSpPr>
        <p:spPr>
          <a:xfrm>
            <a:off x="677325" y="4370900"/>
            <a:ext cx="1703900" cy="1407575"/>
          </a:xfrm>
          <a:prstGeom prst="rect">
            <a:avLst/>
          </a:prstGeom>
          <a:blipFill>
            <a:blip r:embed="rId3"/>
            <a:stretch>
              <a:fillRect/>
            </a:stretch>
          </a:blipFill>
        </p:spPr>
      </p:sp>
      <p:sp>
        <p:nvSpPr>
          <p:cNvPr id="36" name="Shape 36"/>
          <p:cNvSpPr/>
          <p:nvPr/>
        </p:nvSpPr>
        <p:spPr>
          <a:xfrm>
            <a:off x="3079750" y="4370900"/>
            <a:ext cx="1693324" cy="1693324"/>
          </a:xfrm>
          <a:prstGeom prst="rect">
            <a:avLst/>
          </a:prstGeom>
          <a:blipFill>
            <a:blip r:embed="rId4"/>
            <a:stretch>
              <a:fillRect/>
            </a:stretch>
          </a:blipFill>
        </p:spPr>
      </p:sp>
      <p:sp>
        <p:nvSpPr>
          <p:cNvPr id="37" name="Shape 37"/>
          <p:cNvSpPr/>
          <p:nvPr/>
        </p:nvSpPr>
        <p:spPr>
          <a:xfrm>
            <a:off x="7874000" y="4286250"/>
            <a:ext cx="1703900" cy="1703900"/>
          </a:xfrm>
          <a:prstGeom prst="rect">
            <a:avLst/>
          </a:prstGeom>
          <a:blipFill>
            <a:blip r:embed="rId5"/>
            <a:stretch>
              <a:fillRect/>
            </a:stretch>
          </a:blipFill>
        </p:spPr>
      </p:sp>
      <p:sp>
        <p:nvSpPr>
          <p:cNvPr id="38" name="Shape 38"/>
          <p:cNvSpPr/>
          <p:nvPr/>
        </p:nvSpPr>
        <p:spPr>
          <a:xfrm>
            <a:off x="5873750" y="4286250"/>
            <a:ext cx="1143000" cy="1703900"/>
          </a:xfrm>
          <a:prstGeom prst="rect">
            <a:avLst/>
          </a:prstGeom>
          <a:blipFill>
            <a:blip r:embed="rId6"/>
            <a:stretch>
              <a:fillRect/>
            </a:stretch>
          </a:blipFill>
        </p:spPr>
      </p:sp>
    </p:spTree>
    <p:extLst>
      <p:ext uri="{BB962C8B-B14F-4D97-AF65-F5344CB8AC3E}">
        <p14:creationId xmlns:p14="http://schemas.microsoft.com/office/powerpoint/2010/main" val="606864085"/>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99300" y="190500"/>
            <a:ext cx="9015574" cy="1243874"/>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Üretim kapasitesi</a:t>
            </a:r>
          </a:p>
        </p:txBody>
      </p:sp>
      <p:sp>
        <p:nvSpPr>
          <p:cNvPr id="44" name="Shape 44"/>
          <p:cNvSpPr txBox="1">
            <a:spLocks noGrp="1"/>
          </p:cNvSpPr>
          <p:nvPr>
            <p:ph type="body" idx="1"/>
          </p:nvPr>
        </p:nvSpPr>
        <p:spPr>
          <a:xfrm>
            <a:off x="622650" y="1689800"/>
            <a:ext cx="9015574" cy="5002725"/>
          </a:xfrm>
          <a:prstGeom prst="rect">
            <a:avLst/>
          </a:prstGeom>
        </p:spPr>
        <p:txBody>
          <a:bodyPr lIns="38100" tIns="38100" rIns="38100" bIns="38100" anchor="t" anchorCtr="0">
            <a:noAutofit/>
          </a:bodyPr>
          <a:lstStyle/>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
Ne kadar üretebilirsiniz?(Kapasite)</a:t>
            </a:r>
          </a:p>
          <a:p>
            <a:endParaRPr lang="en-US" sz="3111">
              <a:solidFill>
                <a:srgbClr val="000000"/>
              </a:solidFill>
              <a:latin typeface="Arial"/>
              <a:ea typeface="Arial"/>
              <a:cs typeface="Arial"/>
              <a:sym typeface="Arial"/>
            </a:endParaRPr>
          </a:p>
          <a:p>
            <a:pPr marL="381000" marR="0" lvl="0" indent="-248355" algn="l">
              <a:lnSpc>
                <a:spcPct val="120089"/>
              </a:lnSpc>
              <a:spcBef>
                <a:spcPts val="563"/>
              </a:spcBef>
              <a:spcAft>
                <a:spcPts val="0"/>
              </a:spcAft>
              <a:buClr>
                <a:srgbClr val="000000"/>
              </a:buClr>
              <a:buSzPct val="167264"/>
              <a:buFont typeface="Arial"/>
              <a:buChar char="•"/>
            </a:pPr>
            <a:r>
              <a:rPr lang="en-US" sz="3111">
                <a:solidFill>
                  <a:srgbClr val="000000"/>
                </a:solidFill>
                <a:latin typeface="Arial"/>
                <a:ea typeface="Arial"/>
                <a:cs typeface="Arial"/>
                <a:sym typeface="Arial"/>
              </a:rPr>
              <a:t>Ne kadar üretmelisiniz?(Satınalma ve üretim tahmini)</a:t>
            </a:r>
          </a:p>
        </p:txBody>
      </p:sp>
      <p:sp>
        <p:nvSpPr>
          <p:cNvPr id="45" name="Shape 45"/>
          <p:cNvSpPr/>
          <p:nvPr/>
        </p:nvSpPr>
        <p:spPr>
          <a:xfrm>
            <a:off x="4836575" y="4286250"/>
            <a:ext cx="3852325" cy="2889250"/>
          </a:xfrm>
          <a:prstGeom prst="rect">
            <a:avLst/>
          </a:prstGeom>
          <a:blipFill>
            <a:blip r:embed="rId3"/>
            <a:stretch>
              <a:fillRect/>
            </a:stretch>
          </a:blipFill>
        </p:spPr>
      </p:sp>
    </p:spTree>
    <p:extLst>
      <p:ext uri="{BB962C8B-B14F-4D97-AF65-F5344CB8AC3E}">
        <p14:creationId xmlns:p14="http://schemas.microsoft.com/office/powerpoint/2010/main" val="881398544"/>
      </p:ext>
    </p:extLst>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10300" y="356300"/>
            <a:ext cx="6203950" cy="854868"/>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Kalite</a:t>
            </a:r>
          </a:p>
        </p:txBody>
      </p:sp>
      <p:sp>
        <p:nvSpPr>
          <p:cNvPr id="51" name="Shape 51"/>
          <p:cNvSpPr txBox="1">
            <a:spLocks noGrp="1"/>
          </p:cNvSpPr>
          <p:nvPr>
            <p:ph type="body" idx="1"/>
          </p:nvPr>
        </p:nvSpPr>
        <p:spPr>
          <a:xfrm>
            <a:off x="301625" y="2501175"/>
            <a:ext cx="9257225" cy="3321749"/>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a:solidFill>
                  <a:srgbClr val="000000"/>
                </a:solidFill>
                <a:latin typeface="Arial"/>
                <a:ea typeface="Arial"/>
                <a:cs typeface="Arial"/>
                <a:sym typeface="Arial"/>
              </a:rPr>
              <a:t>Kalite Nedir?</a:t>
            </a:r>
          </a:p>
          <a:p>
            <a:endParaRPr lang="en-US" sz="3555">
              <a:solidFill>
                <a:srgbClr val="000000"/>
              </a:solidFill>
              <a:latin typeface="Arial"/>
              <a:ea typeface="Arial"/>
              <a:cs typeface="Arial"/>
              <a:sym typeface="Arial"/>
            </a:endParaRPr>
          </a:p>
          <a:p>
            <a:pPr marL="381000" marR="0" lvl="0" indent="-276577" algn="l">
              <a:lnSpc>
                <a:spcPct val="119921"/>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En iyiyi mi üretmeliyim yoksa isteneni mi?</a:t>
            </a:r>
          </a:p>
          <a:p>
            <a:endParaRPr lang="en-US" sz="3555">
              <a:solidFill>
                <a:srgbClr val="000000"/>
              </a:solidFill>
              <a:latin typeface="Arial"/>
              <a:ea typeface="Arial"/>
              <a:cs typeface="Arial"/>
              <a:sym typeface="Arial"/>
            </a:endParaRPr>
          </a:p>
          <a:p>
            <a:pPr marL="381000" marR="0" lvl="0" indent="-276577" algn="l">
              <a:lnSpc>
                <a:spcPct val="119921"/>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Kalite anlayışı size neler kazandıracaktır?</a:t>
            </a:r>
          </a:p>
        </p:txBody>
      </p:sp>
    </p:spTree>
    <p:extLst>
      <p:ext uri="{BB962C8B-B14F-4D97-AF65-F5344CB8AC3E}">
        <p14:creationId xmlns:p14="http://schemas.microsoft.com/office/powerpoint/2010/main" val="4027261459"/>
      </p:ext>
    </p:extLst>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541500" y="340425"/>
            <a:ext cx="5951699" cy="1083374"/>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Kalite kavramı</a:t>
            </a:r>
          </a:p>
        </p:txBody>
      </p:sp>
      <p:sp>
        <p:nvSpPr>
          <p:cNvPr id="57" name="Shape 57"/>
          <p:cNvSpPr txBox="1"/>
          <p:nvPr/>
        </p:nvSpPr>
        <p:spPr>
          <a:xfrm>
            <a:off x="381000" y="1781525"/>
            <a:ext cx="6593750" cy="4694049"/>
          </a:xfrm>
          <a:prstGeom prst="rect">
            <a:avLst/>
          </a:prstGeom>
        </p:spPr>
        <p:txBody>
          <a:bodyPr lIns="38100" tIns="38100" rIns="38100" bIns="38100" anchor="t" anchorCtr="0">
            <a:noAutofit/>
          </a:bodyPr>
          <a:lstStyle/>
          <a:p>
            <a:pPr marL="381000" marR="0" lvl="0" indent="-276577" algn="l">
              <a:lnSpc>
                <a:spcPct val="119921"/>
              </a:lnSpc>
              <a:spcBef>
                <a:spcPts val="0"/>
              </a:spcBef>
              <a:spcAft>
                <a:spcPts val="0"/>
              </a:spcAft>
              <a:buClr>
                <a:srgbClr val="000000"/>
              </a:buClr>
              <a:buSzPct val="164609"/>
              <a:buFont typeface="Arial"/>
              <a:buChar char="•"/>
            </a:pPr>
            <a:r>
              <a:rPr lang="en-US" sz="3555">
                <a:solidFill>
                  <a:srgbClr val="000000"/>
                </a:solidFill>
                <a:latin typeface="Arial"/>
                <a:ea typeface="Arial"/>
                <a:cs typeface="Arial"/>
                <a:sym typeface="Arial"/>
              </a:rPr>
              <a:t>Üretimde başarıyı yakalama</a:t>
            </a:r>
          </a:p>
          <a:p>
            <a:endParaRPr lang="en-US" sz="3555">
              <a:solidFill>
                <a:srgbClr val="000000"/>
              </a:solidFill>
              <a:latin typeface="Arial"/>
              <a:ea typeface="Arial"/>
              <a:cs typeface="Arial"/>
              <a:sym typeface="Arial"/>
            </a:endParaRPr>
          </a:p>
          <a:p>
            <a:pPr marL="381000" marR="0" lvl="0" indent="-276577" algn="l">
              <a:lnSpc>
                <a:spcPct val="119921"/>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Müşteri ihtiyaçlarını karşılama</a:t>
            </a:r>
          </a:p>
          <a:p>
            <a:endParaRPr lang="en-US" sz="3555">
              <a:solidFill>
                <a:srgbClr val="000000"/>
              </a:solidFill>
              <a:latin typeface="Arial"/>
              <a:ea typeface="Arial"/>
              <a:cs typeface="Arial"/>
              <a:sym typeface="Arial"/>
            </a:endParaRPr>
          </a:p>
          <a:p>
            <a:pPr marL="381000" marR="0" lvl="0" indent="-276577" algn="l">
              <a:lnSpc>
                <a:spcPct val="119921"/>
              </a:lnSpc>
              <a:spcBef>
                <a:spcPts val="635"/>
              </a:spcBef>
              <a:spcAft>
                <a:spcPts val="0"/>
              </a:spcAft>
              <a:buClr>
                <a:srgbClr val="000000"/>
              </a:buClr>
              <a:buSzPct val="164609"/>
              <a:buFont typeface="Arial"/>
              <a:buChar char="•"/>
            </a:pPr>
            <a:r>
              <a:rPr lang="en-US" sz="3555">
                <a:solidFill>
                  <a:srgbClr val="000000"/>
                </a:solidFill>
                <a:latin typeface="Arial"/>
                <a:ea typeface="Arial"/>
                <a:cs typeface="Arial"/>
                <a:sym typeface="Arial"/>
              </a:rPr>
              <a:t>Müşteri memnuniyeti</a:t>
            </a:r>
          </a:p>
          <a:p>
            <a:endParaRPr lang="en-US" sz="3555">
              <a:solidFill>
                <a:srgbClr val="000000"/>
              </a:solidFill>
              <a:latin typeface="Arial"/>
              <a:ea typeface="Arial"/>
              <a:cs typeface="Arial"/>
              <a:sym typeface="Arial"/>
            </a:endParaRPr>
          </a:p>
          <a:p>
            <a:endParaRPr lang="en-US" sz="3555">
              <a:solidFill>
                <a:srgbClr val="000000"/>
              </a:solidFill>
              <a:latin typeface="Arial"/>
              <a:ea typeface="Arial"/>
              <a:cs typeface="Arial"/>
              <a:sym typeface="Arial"/>
            </a:endParaRPr>
          </a:p>
        </p:txBody>
      </p:sp>
    </p:spTree>
    <p:extLst>
      <p:ext uri="{BB962C8B-B14F-4D97-AF65-F5344CB8AC3E}">
        <p14:creationId xmlns:p14="http://schemas.microsoft.com/office/powerpoint/2010/main" val="1986007061"/>
      </p:ext>
    </p:extLst>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702025" y="1940275"/>
            <a:ext cx="9015574" cy="1254474"/>
          </a:xfrm>
          <a:prstGeom prst="rect">
            <a:avLst/>
          </a:prstGeom>
        </p:spPr>
        <p:txBody>
          <a:bodyPr lIns="38100" tIns="38100" rIns="38100" bIns="38100" anchor="ctr" anchorCtr="0">
            <a:noAutofit/>
          </a:bodyPr>
          <a:lstStyle/>
          <a:p>
            <a:pPr marL="0" marR="0" indent="0" algn="l">
              <a:lnSpc>
                <a:spcPct val="120000"/>
              </a:lnSpc>
              <a:spcBef>
                <a:spcPts val="0"/>
              </a:spcBef>
              <a:spcAft>
                <a:spcPts val="0"/>
              </a:spcAft>
              <a:buNone/>
            </a:pPr>
            <a:r>
              <a:rPr lang="en-US" sz="4444">
                <a:solidFill>
                  <a:srgbClr val="000000"/>
                </a:solidFill>
                <a:latin typeface="Arial"/>
                <a:ea typeface="Arial"/>
                <a:cs typeface="Arial"/>
                <a:sym typeface="Arial"/>
              </a:rPr>
              <a:t>Finans Planı</a:t>
            </a:r>
          </a:p>
        </p:txBody>
      </p:sp>
      <p:sp>
        <p:nvSpPr>
          <p:cNvPr id="20" name="Shape 20"/>
          <p:cNvSpPr txBox="1"/>
          <p:nvPr/>
        </p:nvSpPr>
        <p:spPr>
          <a:xfrm>
            <a:off x="622650" y="3353150"/>
            <a:ext cx="9151400" cy="550674"/>
          </a:xfrm>
          <a:prstGeom prst="rect">
            <a:avLst/>
          </a:prstGeom>
        </p:spPr>
        <p:txBody>
          <a:bodyPr lIns="38100" tIns="38100" rIns="38100" bIns="38100" anchor="t" anchorCtr="0">
            <a:noAutofit/>
          </a:bodyPr>
          <a:lstStyle/>
          <a:p>
            <a:pPr marL="0" marR="0" indent="0" algn="l">
              <a:lnSpc>
                <a:spcPct val="120089"/>
              </a:lnSpc>
              <a:spcBef>
                <a:spcPts val="0"/>
              </a:spcBef>
              <a:spcAft>
                <a:spcPts val="0"/>
              </a:spcAft>
              <a:buNone/>
            </a:pPr>
            <a:r>
              <a:rPr lang="en-US" sz="3111">
                <a:solidFill>
                  <a:srgbClr val="000000"/>
                </a:solidFill>
                <a:latin typeface="Arial"/>
                <a:ea typeface="Arial"/>
                <a:cs typeface="Arial"/>
                <a:sym typeface="Arial"/>
              </a:rPr>
              <a:t>Ders 09</a:t>
            </a:r>
          </a:p>
        </p:txBody>
      </p:sp>
      <p:sp>
        <p:nvSpPr>
          <p:cNvPr id="21" name="Shape 21"/>
          <p:cNvSpPr/>
          <p:nvPr/>
        </p:nvSpPr>
        <p:spPr>
          <a:xfrm>
            <a:off x="0" y="3164400"/>
            <a:ext cx="10160000" cy="10575"/>
          </a:xfrm>
          <a:prstGeom prst="rect">
            <a:avLst/>
          </a:prstGeom>
          <a:blipFill>
            <a:blip r:embed="rId3"/>
            <a:stretch>
              <a:fillRect/>
            </a:stretch>
          </a:blipFill>
        </p:spPr>
      </p:sp>
      <p:sp>
        <p:nvSpPr>
          <p:cNvPr id="22" name="Shape 22"/>
          <p:cNvSpPr/>
          <p:nvPr/>
        </p:nvSpPr>
        <p:spPr>
          <a:xfrm>
            <a:off x="5556250" y="3481900"/>
            <a:ext cx="3608900" cy="3608900"/>
          </a:xfrm>
          <a:prstGeom prst="rect">
            <a:avLst/>
          </a:prstGeom>
          <a:blipFill>
            <a:blip r:embed="rId4"/>
            <a:stretch>
              <a:fillRect/>
            </a:stretch>
          </a:blipFill>
        </p:spPr>
      </p:sp>
    </p:spTree>
    <p:extLst>
      <p:ext uri="{BB962C8B-B14F-4D97-AF65-F5344CB8AC3E}">
        <p14:creationId xmlns:p14="http://schemas.microsoft.com/office/powerpoint/2010/main" val="2533531669"/>
      </p:ext>
    </p:extLst>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9075" y="351000"/>
            <a:ext cx="9015574" cy="1243874"/>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Finans nedir?</a:t>
            </a:r>
          </a:p>
        </p:txBody>
      </p:sp>
      <p:sp>
        <p:nvSpPr>
          <p:cNvPr id="28" name="Shape 28"/>
          <p:cNvSpPr txBox="1">
            <a:spLocks noGrp="1"/>
          </p:cNvSpPr>
          <p:nvPr>
            <p:ph type="body" idx="1"/>
          </p:nvPr>
        </p:nvSpPr>
        <p:spPr>
          <a:xfrm>
            <a:off x="998350" y="1781525"/>
            <a:ext cx="4055525" cy="5253200"/>
          </a:xfrm>
          <a:prstGeom prst="rect">
            <a:avLst/>
          </a:prstGeom>
        </p:spPr>
        <p:txBody>
          <a:bodyPr lIns="38100" tIns="38100" rIns="38100" bIns="38100" anchor="t" anchorCtr="0">
            <a:noAutofit/>
          </a:bodyPr>
          <a:lstStyle/>
          <a:p>
            <a:pPr marL="0" marR="0" indent="0" algn="l">
              <a:lnSpc>
                <a:spcPct val="119921"/>
              </a:lnSpc>
              <a:spcBef>
                <a:spcPts val="635"/>
              </a:spcBef>
              <a:spcAft>
                <a:spcPts val="0"/>
              </a:spcAft>
              <a:buNone/>
            </a:pPr>
            <a:r>
              <a:rPr lang="en-US" sz="3555">
                <a:solidFill>
                  <a:srgbClr val="000000"/>
                </a:solidFill>
                <a:latin typeface="Arial"/>
                <a:ea typeface="Arial"/>
                <a:cs typeface="Arial"/>
                <a:sym typeface="Arial"/>
              </a:rPr>
              <a:t>İşinizi kurmak için gereken parasal kaynakları bulmak, ve </a:t>
            </a:r>
          </a:p>
          <a:p>
            <a:pPr marL="0" marR="0" indent="0" algn="l">
              <a:lnSpc>
                <a:spcPct val="119921"/>
              </a:lnSpc>
              <a:spcBef>
                <a:spcPts val="635"/>
              </a:spcBef>
              <a:spcAft>
                <a:spcPts val="0"/>
              </a:spcAft>
              <a:buNone/>
            </a:pPr>
            <a:r>
              <a:rPr lang="en-US" sz="3555">
                <a:solidFill>
                  <a:srgbClr val="000000"/>
                </a:solidFill>
                <a:latin typeface="Arial"/>
                <a:ea typeface="Arial"/>
                <a:cs typeface="Arial"/>
                <a:sym typeface="Arial"/>
              </a:rPr>
              <a:t>bunları işinizin gerektirdiği şekilde kullanmaktır. </a:t>
            </a:r>
          </a:p>
        </p:txBody>
      </p:sp>
      <p:sp>
        <p:nvSpPr>
          <p:cNvPr id="29" name="Shape 29"/>
          <p:cNvSpPr/>
          <p:nvPr/>
        </p:nvSpPr>
        <p:spPr>
          <a:xfrm>
            <a:off x="5154075" y="2603500"/>
            <a:ext cx="3979325" cy="4095750"/>
          </a:xfrm>
          <a:prstGeom prst="rect">
            <a:avLst/>
          </a:prstGeom>
          <a:blipFill>
            <a:blip r:embed="rId3"/>
            <a:stretch>
              <a:fillRect/>
            </a:stretch>
          </a:blipFill>
        </p:spPr>
      </p:sp>
    </p:spTree>
    <p:extLst>
      <p:ext uri="{BB962C8B-B14F-4D97-AF65-F5344CB8AC3E}">
        <p14:creationId xmlns:p14="http://schemas.microsoft.com/office/powerpoint/2010/main" val="1284526058"/>
      </p:ext>
    </p:extLst>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p:nvPr/>
        </p:nvSpPr>
        <p:spPr>
          <a:xfrm>
            <a:off x="7789325" y="3481900"/>
            <a:ext cx="2095500" cy="878399"/>
          </a:xfrm>
          <a:prstGeom prst="rect">
            <a:avLst/>
          </a:prstGeom>
          <a:blipFill>
            <a:blip r:embed="rId3"/>
            <a:stretch>
              <a:fillRect/>
            </a:stretch>
          </a:blipFill>
        </p:spPr>
      </p:sp>
      <p:sp>
        <p:nvSpPr>
          <p:cNvPr id="35" name="Shape 35"/>
          <p:cNvSpPr txBox="1"/>
          <p:nvPr/>
        </p:nvSpPr>
        <p:spPr>
          <a:xfrm>
            <a:off x="7907500" y="3547175"/>
            <a:ext cx="1940625" cy="820549"/>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Nasıl bulacağım?</a:t>
            </a:r>
          </a:p>
        </p:txBody>
      </p:sp>
      <p:sp>
        <p:nvSpPr>
          <p:cNvPr id="36" name="Shape 36"/>
          <p:cNvSpPr/>
          <p:nvPr/>
        </p:nvSpPr>
        <p:spPr>
          <a:xfrm>
            <a:off x="3545400" y="6360575"/>
            <a:ext cx="3386649" cy="878399"/>
          </a:xfrm>
          <a:prstGeom prst="rect">
            <a:avLst/>
          </a:prstGeom>
          <a:blipFill>
            <a:blip r:embed="rId4"/>
            <a:stretch>
              <a:fillRect/>
            </a:stretch>
          </a:blipFill>
        </p:spPr>
      </p:sp>
      <p:sp>
        <p:nvSpPr>
          <p:cNvPr id="37" name="Shape 37"/>
          <p:cNvSpPr txBox="1"/>
          <p:nvPr/>
        </p:nvSpPr>
        <p:spPr>
          <a:xfrm>
            <a:off x="3667125" y="6427600"/>
            <a:ext cx="3221199" cy="820549"/>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Nereye ve ne zaman harcayacağım?</a:t>
            </a:r>
          </a:p>
        </p:txBody>
      </p:sp>
      <p:sp>
        <p:nvSpPr>
          <p:cNvPr id="38" name="Shape 38"/>
          <p:cNvSpPr/>
          <p:nvPr/>
        </p:nvSpPr>
        <p:spPr>
          <a:xfrm>
            <a:off x="264575" y="3397225"/>
            <a:ext cx="2264825" cy="1248824"/>
          </a:xfrm>
          <a:prstGeom prst="rect">
            <a:avLst/>
          </a:prstGeom>
          <a:blipFill>
            <a:blip r:embed="rId5"/>
            <a:stretch>
              <a:fillRect/>
            </a:stretch>
          </a:blipFill>
        </p:spPr>
      </p:sp>
      <p:sp>
        <p:nvSpPr>
          <p:cNvPr id="39" name="Shape 39"/>
          <p:cNvSpPr txBox="1"/>
          <p:nvPr/>
        </p:nvSpPr>
        <p:spPr>
          <a:xfrm>
            <a:off x="386275" y="3466025"/>
            <a:ext cx="2102899" cy="1192724"/>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Harcadıklarımı nasıl geri kazanacağım? </a:t>
            </a:r>
          </a:p>
        </p:txBody>
      </p:sp>
      <p:sp>
        <p:nvSpPr>
          <p:cNvPr id="40" name="Shape 40"/>
          <p:cNvSpPr/>
          <p:nvPr/>
        </p:nvSpPr>
        <p:spPr>
          <a:xfrm>
            <a:off x="3471325" y="1799150"/>
            <a:ext cx="3302000" cy="507975"/>
          </a:xfrm>
          <a:prstGeom prst="rect">
            <a:avLst/>
          </a:prstGeom>
          <a:blipFill>
            <a:blip r:embed="rId6"/>
            <a:stretch>
              <a:fillRect/>
            </a:stretch>
          </a:blipFill>
        </p:spPr>
      </p:sp>
      <p:sp>
        <p:nvSpPr>
          <p:cNvPr id="41" name="Shape 41"/>
          <p:cNvSpPr txBox="1"/>
          <p:nvPr/>
        </p:nvSpPr>
        <p:spPr>
          <a:xfrm>
            <a:off x="3587750" y="1866175"/>
            <a:ext cx="3141824" cy="448375"/>
          </a:xfrm>
          <a:prstGeom prst="rect">
            <a:avLst/>
          </a:prstGeom>
        </p:spPr>
        <p:txBody>
          <a:bodyPr lIns="38100" tIns="38100" rIns="38100" bIns="38100" anchor="t" anchorCtr="0">
            <a:noAutofit/>
          </a:bodyPr>
          <a:lstStyle/>
          <a:p>
            <a:pPr marL="0" marR="0" indent="0" algn="ctr">
              <a:lnSpc>
                <a:spcPct val="119886"/>
              </a:lnSpc>
              <a:spcBef>
                <a:spcPts val="0"/>
              </a:spcBef>
              <a:spcAft>
                <a:spcPts val="0"/>
              </a:spcAft>
              <a:buNone/>
            </a:pPr>
            <a:r>
              <a:rPr lang="en-US" sz="2444">
                <a:solidFill>
                  <a:srgbClr val="000000"/>
                </a:solidFill>
                <a:latin typeface="Arial"/>
                <a:ea typeface="Arial"/>
                <a:cs typeface="Arial"/>
                <a:sym typeface="Arial"/>
              </a:rPr>
              <a:t>İhtiyacım ne kadar ?</a:t>
            </a:r>
          </a:p>
        </p:txBody>
      </p:sp>
      <p:sp>
        <p:nvSpPr>
          <p:cNvPr id="42" name="Shape 42"/>
          <p:cNvSpPr txBox="1">
            <a:spLocks noGrp="1"/>
          </p:cNvSpPr>
          <p:nvPr>
            <p:ph type="title"/>
          </p:nvPr>
        </p:nvSpPr>
        <p:spPr>
          <a:xfrm>
            <a:off x="610300" y="356300"/>
            <a:ext cx="8604600" cy="854868"/>
          </a:xfrm>
          <a:prstGeom prst="rect">
            <a:avLst/>
          </a:prstGeom>
        </p:spPr>
        <p:txBody>
          <a:bodyPr lIns="38100" tIns="38100" rIns="38100" bIns="38100" anchor="ctr" anchorCtr="0">
            <a:noAutofit/>
          </a:bodyPr>
          <a:lstStyle/>
          <a:p>
            <a:pPr marL="0" marR="0" indent="0" algn="ctr">
              <a:lnSpc>
                <a:spcPct val="120000"/>
              </a:lnSpc>
              <a:spcBef>
                <a:spcPts val="0"/>
              </a:spcBef>
              <a:spcAft>
                <a:spcPts val="0"/>
              </a:spcAft>
              <a:buNone/>
            </a:pPr>
            <a:r>
              <a:rPr lang="en-US" sz="4444">
                <a:solidFill>
                  <a:srgbClr val="000000"/>
                </a:solidFill>
                <a:latin typeface="Arial"/>
                <a:ea typeface="Arial"/>
                <a:cs typeface="Arial"/>
                <a:sym typeface="Arial"/>
              </a:rPr>
              <a:t>Finansal Planlama nedir?</a:t>
            </a:r>
          </a:p>
        </p:txBody>
      </p:sp>
      <p:sp>
        <p:nvSpPr>
          <p:cNvPr id="43" name="Shape 43"/>
          <p:cNvSpPr/>
          <p:nvPr/>
        </p:nvSpPr>
        <p:spPr>
          <a:xfrm>
            <a:off x="2677575" y="2529400"/>
            <a:ext cx="5048250" cy="3661824"/>
          </a:xfrm>
          <a:prstGeom prst="rect">
            <a:avLst/>
          </a:prstGeom>
          <a:blipFill>
            <a:blip r:embed="rId7"/>
            <a:stretch>
              <a:fillRect/>
            </a:stretch>
          </a:blipFill>
        </p:spPr>
      </p:sp>
    </p:spTree>
    <p:extLst>
      <p:ext uri="{BB962C8B-B14F-4D97-AF65-F5344CB8AC3E}">
        <p14:creationId xmlns:p14="http://schemas.microsoft.com/office/powerpoint/2010/main" val="3886186911"/>
      </p:ext>
    </p:extLst>
  </p:cSld>
  <p:clrMapOvr>
    <a:masterClrMapping/>
  </p:clrMapOvr>
  <p:transition spd="slow">
    <p:cut/>
  </p:transition>
</p:sld>
</file>

<file path=ppt/theme/theme1.xml><?xml version="1.0" encoding="utf-8"?>
<a:theme xmlns:a="http://schemas.openxmlformats.org/drawingml/2006/main">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5905</Words>
  <Application>Microsoft Office PowerPoint</Application>
  <PresentationFormat>Özel</PresentationFormat>
  <Paragraphs>1079</Paragraphs>
  <Slides>124</Slides>
  <Notes>123</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124</vt:i4>
      </vt:variant>
    </vt:vector>
  </HeadingPairs>
  <TitlesOfParts>
    <vt:vector size="128" baseType="lpstr">
      <vt:lpstr>Arial</vt:lpstr>
      <vt:lpstr>Courier New</vt:lpstr>
      <vt:lpstr>helvetica</vt:lpstr>
      <vt:lpstr/>
      <vt:lpstr>Hoşgeldiniz</vt:lpstr>
      <vt:lpstr>PowerPoint Sunusu</vt:lpstr>
      <vt:lpstr>Bugün;</vt:lpstr>
      <vt:lpstr>PowerPoint Sunusu</vt:lpstr>
      <vt:lpstr>Özgüven Geliştirme</vt:lpstr>
      <vt:lpstr>PowerPoint Sunusu</vt:lpstr>
      <vt:lpstr>PowerPoint Sunusu</vt:lpstr>
      <vt:lpstr>Hayatımızı Planlamak</vt:lpstr>
      <vt:lpstr>Şu an neredeyim?</vt:lpstr>
      <vt:lpstr>Kendimizi tanıyalım…</vt:lpstr>
      <vt:lpstr>Neyi İyi Yaparım? </vt:lpstr>
      <vt:lpstr>Şimdi başka bir zamana gitme zamanıdır. Arkanıza yaslanın ve gözlerinizi kapatın ve derin bir nefes alıp rahatlayın. Bulunduğunuz yeri ve bu odayı bırakın, geleceğe gelin. Kendinizi olmak istediğiniz ortamda dururken hayal edin.Etrafınıza bakın ve nasıl bir yer olduğunu keşfetmeye çalışın. </vt:lpstr>
      <vt:lpstr>Etkili İletişim Becerileri</vt:lpstr>
      <vt:lpstr>PowerPoint Sunusu</vt:lpstr>
      <vt:lpstr>Etkili İletişim Becerileri </vt:lpstr>
      <vt:lpstr>İletişimde Önem Sıralaması </vt:lpstr>
      <vt:lpstr>Etkili İletişim için</vt:lpstr>
      <vt:lpstr>Etkili İletişim için</vt:lpstr>
      <vt:lpstr>Etkili İletişim için</vt:lpstr>
      <vt:lpstr>Etkili İletişim için</vt:lpstr>
      <vt:lpstr>Etkili İletişim için</vt:lpstr>
      <vt:lpstr>PowerPoint Sunusu</vt:lpstr>
      <vt:lpstr>PowerPoint Sunusu</vt:lpstr>
      <vt:lpstr>PowerPoint Sunusu</vt:lpstr>
      <vt:lpstr>PowerPoint Sunusu</vt:lpstr>
      <vt:lpstr>PowerPoint Sunusu</vt:lpstr>
      <vt:lpstr>PowerPoint Sunusu</vt:lpstr>
      <vt:lpstr>Eleştirilerle Başa Çıkabilmek </vt:lpstr>
      <vt:lpstr>Yıkıcı Eleştiri </vt:lpstr>
      <vt:lpstr>Çözüme odaklanmak:  Bir çözüm önerin veya çözüm isteyin   “Benden ne yapmamı istiyorsunuz?”, “Doğru yapmam için nasıl davranmam gerekiyor?”,  “Ben bu konuda şöyle yapacağım. Katılıyor musun? Tamam mı?”</vt:lpstr>
      <vt:lpstr>İçinizdeki Girişimciyi Bulmak</vt:lpstr>
      <vt:lpstr>Kişilik Yapınız…</vt:lpstr>
      <vt:lpstr>Yapmaktan hoşlandığınız faaliyetler</vt:lpstr>
      <vt:lpstr>Çocukluğunuz ve Gençliğiniz</vt:lpstr>
      <vt:lpstr>Güçlü ve Zayıf Yanlarınız</vt:lpstr>
      <vt:lpstr>İçinizdeki Girişimciyi Bulmak</vt:lpstr>
      <vt:lpstr>Size yardımcı olabilecek kişiler…</vt:lpstr>
      <vt:lpstr>Vizyonunuz ne ?</vt:lpstr>
      <vt:lpstr>Niçin yeni bir iş kurmak istiyorum?</vt:lpstr>
      <vt:lpstr>Doğru İş Fikri Seçmek</vt:lpstr>
      <vt:lpstr>İyi bir İş Fikri Nedir?</vt:lpstr>
      <vt:lpstr>İş fikrini seçmek ….</vt:lpstr>
      <vt:lpstr>İş Fikirlerini Elemek</vt:lpstr>
      <vt:lpstr>3 iş fikrinin incelenmesi</vt:lpstr>
      <vt:lpstr>3 iş fikrinin incelenmesi</vt:lpstr>
      <vt:lpstr>Avantaj ve Dezavantajları</vt:lpstr>
      <vt:lpstr>Adım (5): Fikir Değerlendirme</vt:lpstr>
      <vt:lpstr>Kararınızı Verin ve Harekete Geçin!!!</vt:lpstr>
      <vt:lpstr>İyi bir iş fikri nasıl bulunur?</vt:lpstr>
      <vt:lpstr>İş Planı</vt:lpstr>
      <vt:lpstr>Yön</vt:lpstr>
      <vt:lpstr>Vizyon</vt:lpstr>
      <vt:lpstr>Misyon</vt:lpstr>
      <vt:lpstr>Neden İş Planı yazmamız gerekir?</vt:lpstr>
      <vt:lpstr>İş Planı</vt:lpstr>
      <vt:lpstr>İş Planı</vt:lpstr>
      <vt:lpstr>İş Planı-Pazar</vt:lpstr>
      <vt:lpstr>PowerPoint Sunusu</vt:lpstr>
      <vt:lpstr>İş Planı -Müşteriler</vt:lpstr>
      <vt:lpstr>İş Planı-Rekabet</vt:lpstr>
      <vt:lpstr>İş Planı -Tedarikçiler?</vt:lpstr>
      <vt:lpstr>İş Planı - Şirket?</vt:lpstr>
      <vt:lpstr>İş Planı-Yer?</vt:lpstr>
      <vt:lpstr>İş Planı-İnsan gücü?</vt:lpstr>
      <vt:lpstr>İş Planı - Kâr?</vt:lpstr>
      <vt:lpstr>PowerPoint Sunusu</vt:lpstr>
      <vt:lpstr>Müşterinizi bilmenin önemi</vt:lpstr>
      <vt:lpstr>PowerPoint Sunusu</vt:lpstr>
      <vt:lpstr>Hedef Pazar nedir?</vt:lpstr>
      <vt:lpstr>PowerPoint Sunusu</vt:lpstr>
      <vt:lpstr>PowerPoint Sunusu</vt:lpstr>
      <vt:lpstr>PowerPoint Sunusu</vt:lpstr>
      <vt:lpstr>PowerPoint Sunusu</vt:lpstr>
      <vt:lpstr>Fiyat</vt:lpstr>
      <vt:lpstr>Yer</vt:lpstr>
      <vt:lpstr>Tanıtım</vt:lpstr>
      <vt:lpstr>Şimdi pazarlama yolunuzu belirleyebilirsiniz</vt:lpstr>
      <vt:lpstr>Satış Planı</vt:lpstr>
      <vt:lpstr>Satış ve Satmak</vt:lpstr>
      <vt:lpstr>Pazarlama döngüsünde satışın yeri</vt:lpstr>
      <vt:lpstr>Satış Aşamaları</vt:lpstr>
      <vt:lpstr>The Importance of Knowing your customers</vt:lpstr>
      <vt:lpstr>PowerPoint Sunusu</vt:lpstr>
      <vt:lpstr>PowerPoint Sunusu</vt:lpstr>
      <vt:lpstr>Satış için Çevre</vt:lpstr>
      <vt:lpstr>Müşteri gözüyle ürün/servisi eleştirmek</vt:lpstr>
      <vt:lpstr>Hangisi daha iyi satar : Ürün mü müşteri mi? </vt:lpstr>
      <vt:lpstr>Önce Müşteri...</vt:lpstr>
      <vt:lpstr>PowerPoint Sunusu</vt:lpstr>
      <vt:lpstr>Satış ; Son Nokta</vt:lpstr>
      <vt:lpstr>PowerPoint Sunusu</vt:lpstr>
      <vt:lpstr>Üretim yönetimi</vt:lpstr>
      <vt:lpstr>Üretim ve Operasyon</vt:lpstr>
      <vt:lpstr>Üretim kapasitesi</vt:lpstr>
      <vt:lpstr>Kalite</vt:lpstr>
      <vt:lpstr>Kalite kavramı</vt:lpstr>
      <vt:lpstr>Finans Planı</vt:lpstr>
      <vt:lpstr>Finans nedir?</vt:lpstr>
      <vt:lpstr>Finansal Planlama nedir?</vt:lpstr>
      <vt:lpstr>Finansal Kontrol nedir?</vt:lpstr>
      <vt:lpstr>Finansal Kaynaklar </vt:lpstr>
      <vt:lpstr>Yatırım Giderleri / İşletme Giderleri</vt:lpstr>
      <vt:lpstr>Yatırım Giderleri / İşletme Giderleri</vt:lpstr>
      <vt:lpstr>Üretim Maliyeti</vt:lpstr>
      <vt:lpstr>PowerPoint Sunusu</vt:lpstr>
      <vt:lpstr>PowerPoint Sunusu</vt:lpstr>
      <vt:lpstr>PowerPoint Sunusu</vt:lpstr>
      <vt:lpstr>Başa Baş Noktası</vt:lpstr>
      <vt:lpstr>Nakit Akış Tablosu</vt:lpstr>
      <vt:lpstr>Nakit Akış Tablosu Örnek Çalışma</vt:lpstr>
      <vt:lpstr>Tahmini Satış Bütçesi</vt:lpstr>
      <vt:lpstr>İş Kurma ve Organizasyon </vt:lpstr>
      <vt:lpstr>Ortak Olmak ?</vt:lpstr>
      <vt:lpstr>Hangi tip işletme ?</vt:lpstr>
      <vt:lpstr>Bayilik - Distribütörlük</vt:lpstr>
      <vt:lpstr>İsim Hakkı (Franchising) </vt:lpstr>
      <vt:lpstr>Zaman Planı </vt:lpstr>
      <vt:lpstr>Zaman Planı</vt:lpstr>
      <vt:lpstr>YILLIK PLAN</vt:lpstr>
      <vt:lpstr>AYLIK PLAN (Hafta)</vt:lpstr>
      <vt:lpstr>AYLIK PLAN (Gün)</vt:lpstr>
      <vt:lpstr>HAFTALIK PLAN</vt:lpstr>
      <vt:lpstr>GÜNLÜK PLAN</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Hoşgeldiniz</dc:title>
  <cp:lastModifiedBy>Emin</cp:lastModifiedBy>
  <cp:revision>5</cp:revision>
  <dcterms:modified xsi:type="dcterms:W3CDTF">2021-04-28T23:38:45Z</dcterms:modified>
</cp:coreProperties>
</file>